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95" r:id="rId7"/>
    <p:sldId id="291" r:id="rId8"/>
    <p:sldId id="292" r:id="rId9"/>
    <p:sldId id="276" r:id="rId10"/>
    <p:sldId id="297" r:id="rId11"/>
    <p:sldId id="261" r:id="rId12"/>
    <p:sldId id="262" r:id="rId13"/>
    <p:sldId id="263" r:id="rId14"/>
    <p:sldId id="264" r:id="rId15"/>
    <p:sldId id="265" r:id="rId16"/>
    <p:sldId id="266" r:id="rId17"/>
    <p:sldId id="268" r:id="rId18"/>
    <p:sldId id="267" r:id="rId19"/>
    <p:sldId id="270" r:id="rId20"/>
    <p:sldId id="296" r:id="rId21"/>
    <p:sldId id="298" r:id="rId22"/>
    <p:sldId id="299" r:id="rId23"/>
    <p:sldId id="300" r:id="rId24"/>
    <p:sldId id="301" r:id="rId25"/>
    <p:sldId id="302" r:id="rId26"/>
    <p:sldId id="269" r:id="rId27"/>
    <p:sldId id="273" r:id="rId28"/>
    <p:sldId id="275" r:id="rId29"/>
    <p:sldId id="274" r:id="rId30"/>
    <p:sldId id="277" r:id="rId31"/>
    <p:sldId id="278" r:id="rId32"/>
    <p:sldId id="280" r:id="rId33"/>
    <p:sldId id="279" r:id="rId34"/>
    <p:sldId id="281" r:id="rId35"/>
    <p:sldId id="282" r:id="rId36"/>
    <p:sldId id="272" r:id="rId37"/>
    <p:sldId id="271" r:id="rId38"/>
    <p:sldId id="283" r:id="rId39"/>
    <p:sldId id="284" r:id="rId40"/>
    <p:sldId id="285" r:id="rId41"/>
    <p:sldId id="286" r:id="rId42"/>
    <p:sldId id="287" r:id="rId43"/>
    <p:sldId id="288" r:id="rId44"/>
    <p:sldId id="290" r:id="rId45"/>
    <p:sldId id="293" r:id="rId46"/>
    <p:sldId id="294" r:id="rId47"/>
    <p:sldId id="28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6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87" d="100"/>
          <a:sy n="87" d="100"/>
        </p:scale>
        <p:origin x="223"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FC4DD-EDEE-2346-9D28-34A1B6908C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1DDF09-5B7F-7224-65E2-A1E664D110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07F496-6FB9-53BF-E8E1-B1C344588817}"/>
              </a:ext>
            </a:extLst>
          </p:cNvPr>
          <p:cNvSpPr>
            <a:spLocks noGrp="1"/>
          </p:cNvSpPr>
          <p:nvPr>
            <p:ph type="dt" sz="half" idx="10"/>
          </p:nvPr>
        </p:nvSpPr>
        <p:spPr/>
        <p:txBody>
          <a:bodyPr/>
          <a:lstStyle/>
          <a:p>
            <a:fld id="{9EA60107-8B0C-4C6D-880F-1EF27741EB20}" type="datetimeFigureOut">
              <a:rPr lang="en-US" smtClean="0"/>
              <a:t>8/11/2023</a:t>
            </a:fld>
            <a:endParaRPr lang="en-US"/>
          </a:p>
        </p:txBody>
      </p:sp>
      <p:sp>
        <p:nvSpPr>
          <p:cNvPr id="5" name="Footer Placeholder 4">
            <a:extLst>
              <a:ext uri="{FF2B5EF4-FFF2-40B4-BE49-F238E27FC236}">
                <a16:creationId xmlns:a16="http://schemas.microsoft.com/office/drawing/2014/main" id="{3B72D284-8687-39CB-0648-CE6149C5F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A61EA-9060-16A3-1AC5-8A2EBE807BF9}"/>
              </a:ext>
            </a:extLst>
          </p:cNvPr>
          <p:cNvSpPr>
            <a:spLocks noGrp="1"/>
          </p:cNvSpPr>
          <p:nvPr>
            <p:ph type="sldNum" sz="quarter" idx="12"/>
          </p:nvPr>
        </p:nvSpPr>
        <p:spPr/>
        <p:txBody>
          <a:bodyPr/>
          <a:lstStyle/>
          <a:p>
            <a:fld id="{05FA65EB-1530-4E0A-B5CF-BA7F15393E93}" type="slidenum">
              <a:rPr lang="en-US" smtClean="0"/>
              <a:t>‹#›</a:t>
            </a:fld>
            <a:endParaRPr lang="en-US"/>
          </a:p>
        </p:txBody>
      </p:sp>
    </p:spTree>
    <p:extLst>
      <p:ext uri="{BB962C8B-B14F-4D97-AF65-F5344CB8AC3E}">
        <p14:creationId xmlns:p14="http://schemas.microsoft.com/office/powerpoint/2010/main" val="1270477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C0489-FB96-3D46-8627-69557EB78E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2401B6-0EA2-08A9-91F3-82740F1052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FDB40B-F2DE-07DF-FB1B-8CABE20DD2BF}"/>
              </a:ext>
            </a:extLst>
          </p:cNvPr>
          <p:cNvSpPr>
            <a:spLocks noGrp="1"/>
          </p:cNvSpPr>
          <p:nvPr>
            <p:ph type="dt" sz="half" idx="10"/>
          </p:nvPr>
        </p:nvSpPr>
        <p:spPr/>
        <p:txBody>
          <a:bodyPr/>
          <a:lstStyle/>
          <a:p>
            <a:fld id="{9EA60107-8B0C-4C6D-880F-1EF27741EB20}" type="datetimeFigureOut">
              <a:rPr lang="en-US" smtClean="0"/>
              <a:t>8/11/2023</a:t>
            </a:fld>
            <a:endParaRPr lang="en-US"/>
          </a:p>
        </p:txBody>
      </p:sp>
      <p:sp>
        <p:nvSpPr>
          <p:cNvPr id="5" name="Footer Placeholder 4">
            <a:extLst>
              <a:ext uri="{FF2B5EF4-FFF2-40B4-BE49-F238E27FC236}">
                <a16:creationId xmlns:a16="http://schemas.microsoft.com/office/drawing/2014/main" id="{C8B8D32B-3A59-8BB9-8424-43C6F635A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F99F4E-DEB7-A81C-BD95-A90CB555559C}"/>
              </a:ext>
            </a:extLst>
          </p:cNvPr>
          <p:cNvSpPr>
            <a:spLocks noGrp="1"/>
          </p:cNvSpPr>
          <p:nvPr>
            <p:ph type="sldNum" sz="quarter" idx="12"/>
          </p:nvPr>
        </p:nvSpPr>
        <p:spPr/>
        <p:txBody>
          <a:bodyPr/>
          <a:lstStyle/>
          <a:p>
            <a:fld id="{05FA65EB-1530-4E0A-B5CF-BA7F15393E93}" type="slidenum">
              <a:rPr lang="en-US" smtClean="0"/>
              <a:t>‹#›</a:t>
            </a:fld>
            <a:endParaRPr lang="en-US"/>
          </a:p>
        </p:txBody>
      </p:sp>
    </p:spTree>
    <p:extLst>
      <p:ext uri="{BB962C8B-B14F-4D97-AF65-F5344CB8AC3E}">
        <p14:creationId xmlns:p14="http://schemas.microsoft.com/office/powerpoint/2010/main" val="644191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8F9966-5DA5-719F-1CE0-38F51D3812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83DAEA-9DAF-8965-4303-077063A718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292A3B-B752-5960-9649-79951BA5D56C}"/>
              </a:ext>
            </a:extLst>
          </p:cNvPr>
          <p:cNvSpPr>
            <a:spLocks noGrp="1"/>
          </p:cNvSpPr>
          <p:nvPr>
            <p:ph type="dt" sz="half" idx="10"/>
          </p:nvPr>
        </p:nvSpPr>
        <p:spPr/>
        <p:txBody>
          <a:bodyPr/>
          <a:lstStyle/>
          <a:p>
            <a:fld id="{9EA60107-8B0C-4C6D-880F-1EF27741EB20}" type="datetimeFigureOut">
              <a:rPr lang="en-US" smtClean="0"/>
              <a:t>8/11/2023</a:t>
            </a:fld>
            <a:endParaRPr lang="en-US"/>
          </a:p>
        </p:txBody>
      </p:sp>
      <p:sp>
        <p:nvSpPr>
          <p:cNvPr id="5" name="Footer Placeholder 4">
            <a:extLst>
              <a:ext uri="{FF2B5EF4-FFF2-40B4-BE49-F238E27FC236}">
                <a16:creationId xmlns:a16="http://schemas.microsoft.com/office/drawing/2014/main" id="{5F914745-3170-7409-10EF-659F9A77A7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B933E8-1474-6F2B-0F62-753E368C1AE3}"/>
              </a:ext>
            </a:extLst>
          </p:cNvPr>
          <p:cNvSpPr>
            <a:spLocks noGrp="1"/>
          </p:cNvSpPr>
          <p:nvPr>
            <p:ph type="sldNum" sz="quarter" idx="12"/>
          </p:nvPr>
        </p:nvSpPr>
        <p:spPr/>
        <p:txBody>
          <a:bodyPr/>
          <a:lstStyle/>
          <a:p>
            <a:fld id="{05FA65EB-1530-4E0A-B5CF-BA7F15393E93}" type="slidenum">
              <a:rPr lang="en-US" smtClean="0"/>
              <a:t>‹#›</a:t>
            </a:fld>
            <a:endParaRPr lang="en-US"/>
          </a:p>
        </p:txBody>
      </p:sp>
    </p:spTree>
    <p:extLst>
      <p:ext uri="{BB962C8B-B14F-4D97-AF65-F5344CB8AC3E}">
        <p14:creationId xmlns:p14="http://schemas.microsoft.com/office/powerpoint/2010/main" val="2220329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667FD3-640B-6F36-62C4-08FB71E56F6B}"/>
              </a:ext>
            </a:extLst>
          </p:cNvPr>
          <p:cNvSpPr/>
          <p:nvPr userDrawn="1"/>
        </p:nvSpPr>
        <p:spPr>
          <a:xfrm>
            <a:off x="0" y="0"/>
            <a:ext cx="12192000" cy="6858000"/>
          </a:xfrm>
          <a:prstGeom prst="rect">
            <a:avLst/>
          </a:prstGeom>
          <a:gradFill>
            <a:gsLst>
              <a:gs pos="87000">
                <a:srgbClr val="6C98CC">
                  <a:lumMod val="11000"/>
                  <a:lumOff val="89000"/>
                </a:srgbClr>
              </a:gs>
              <a:gs pos="21000">
                <a:srgbClr val="004698">
                  <a:lumMod val="11000"/>
                  <a:lumOff val="89000"/>
                </a:srgbClr>
              </a:gs>
              <a:gs pos="0">
                <a:srgbClr val="004698"/>
              </a:gs>
              <a:gs pos="100000">
                <a:srgbClr val="004698"/>
              </a:gs>
            </a:gsLst>
            <a:lin ang="42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ED721D9-8CAB-009F-4696-AE1261E5D762}"/>
              </a:ext>
            </a:extLst>
          </p:cNvPr>
          <p:cNvSpPr/>
          <p:nvPr userDrawn="1"/>
        </p:nvSpPr>
        <p:spPr>
          <a:xfrm>
            <a:off x="0" y="762750"/>
            <a:ext cx="12192000" cy="530312"/>
          </a:xfrm>
          <a:prstGeom prst="rect">
            <a:avLst/>
          </a:prstGeom>
          <a:solidFill>
            <a:srgbClr val="0046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7C8B44-4CF0-315A-473C-6902B1CDB0CD}"/>
              </a:ext>
            </a:extLst>
          </p:cNvPr>
          <p:cNvSpPr>
            <a:spLocks noGrp="1"/>
          </p:cNvSpPr>
          <p:nvPr>
            <p:ph type="title"/>
          </p:nvPr>
        </p:nvSpPr>
        <p:spPr/>
        <p:txBody>
          <a:bodyPr/>
          <a:lstStyle>
            <a:lvl1pPr>
              <a:defRPr b="1">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33EAC1C-FCA6-779B-EA23-2B02F10360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D046A-35AA-C33B-C1FD-8BB379C7C55F}"/>
              </a:ext>
            </a:extLst>
          </p:cNvPr>
          <p:cNvSpPr>
            <a:spLocks noGrp="1"/>
          </p:cNvSpPr>
          <p:nvPr>
            <p:ph type="dt" sz="half" idx="10"/>
          </p:nvPr>
        </p:nvSpPr>
        <p:spPr/>
        <p:txBody>
          <a:bodyPr/>
          <a:lstStyle/>
          <a:p>
            <a:fld id="{9EA60107-8B0C-4C6D-880F-1EF27741EB20}" type="datetimeFigureOut">
              <a:rPr lang="en-US" smtClean="0"/>
              <a:t>8/11/2023</a:t>
            </a:fld>
            <a:endParaRPr lang="en-US"/>
          </a:p>
        </p:txBody>
      </p:sp>
      <p:sp>
        <p:nvSpPr>
          <p:cNvPr id="5" name="Footer Placeholder 4">
            <a:extLst>
              <a:ext uri="{FF2B5EF4-FFF2-40B4-BE49-F238E27FC236}">
                <a16:creationId xmlns:a16="http://schemas.microsoft.com/office/drawing/2014/main" id="{96E056BA-A1FE-C323-36DC-42FADCA1DF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535D37-FE23-D73C-B0C2-577226876067}"/>
              </a:ext>
            </a:extLst>
          </p:cNvPr>
          <p:cNvSpPr>
            <a:spLocks noGrp="1"/>
          </p:cNvSpPr>
          <p:nvPr>
            <p:ph type="sldNum" sz="quarter" idx="12"/>
          </p:nvPr>
        </p:nvSpPr>
        <p:spPr/>
        <p:txBody>
          <a:bodyPr/>
          <a:lstStyle/>
          <a:p>
            <a:fld id="{05FA65EB-1530-4E0A-B5CF-BA7F15393E93}" type="slidenum">
              <a:rPr lang="en-US" smtClean="0"/>
              <a:t>‹#›</a:t>
            </a:fld>
            <a:endParaRPr lang="en-US"/>
          </a:p>
        </p:txBody>
      </p:sp>
    </p:spTree>
    <p:extLst>
      <p:ext uri="{BB962C8B-B14F-4D97-AF65-F5344CB8AC3E}">
        <p14:creationId xmlns:p14="http://schemas.microsoft.com/office/powerpoint/2010/main" val="1442318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C8BDE-7324-76E8-F878-BED64D3AB9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6C3C18-F5E2-1FFD-6076-6B994181FD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4AD2D9-3D7D-F75B-7077-BF2853983D09}"/>
              </a:ext>
            </a:extLst>
          </p:cNvPr>
          <p:cNvSpPr>
            <a:spLocks noGrp="1"/>
          </p:cNvSpPr>
          <p:nvPr>
            <p:ph type="dt" sz="half" idx="10"/>
          </p:nvPr>
        </p:nvSpPr>
        <p:spPr/>
        <p:txBody>
          <a:bodyPr/>
          <a:lstStyle/>
          <a:p>
            <a:fld id="{9EA60107-8B0C-4C6D-880F-1EF27741EB20}" type="datetimeFigureOut">
              <a:rPr lang="en-US" smtClean="0"/>
              <a:t>8/11/2023</a:t>
            </a:fld>
            <a:endParaRPr lang="en-US"/>
          </a:p>
        </p:txBody>
      </p:sp>
      <p:sp>
        <p:nvSpPr>
          <p:cNvPr id="5" name="Footer Placeholder 4">
            <a:extLst>
              <a:ext uri="{FF2B5EF4-FFF2-40B4-BE49-F238E27FC236}">
                <a16:creationId xmlns:a16="http://schemas.microsoft.com/office/drawing/2014/main" id="{0AD09904-54D2-D361-F64B-8C1827608F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5B8220-9CA2-59D6-BCF4-67F7F32C6423}"/>
              </a:ext>
            </a:extLst>
          </p:cNvPr>
          <p:cNvSpPr>
            <a:spLocks noGrp="1"/>
          </p:cNvSpPr>
          <p:nvPr>
            <p:ph type="sldNum" sz="quarter" idx="12"/>
          </p:nvPr>
        </p:nvSpPr>
        <p:spPr/>
        <p:txBody>
          <a:bodyPr/>
          <a:lstStyle/>
          <a:p>
            <a:fld id="{05FA65EB-1530-4E0A-B5CF-BA7F15393E93}" type="slidenum">
              <a:rPr lang="en-US" smtClean="0"/>
              <a:t>‹#›</a:t>
            </a:fld>
            <a:endParaRPr lang="en-US"/>
          </a:p>
        </p:txBody>
      </p:sp>
    </p:spTree>
    <p:extLst>
      <p:ext uri="{BB962C8B-B14F-4D97-AF65-F5344CB8AC3E}">
        <p14:creationId xmlns:p14="http://schemas.microsoft.com/office/powerpoint/2010/main" val="3945418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3C42F-5965-2FA9-CA68-B7E7866187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17DADF-FAAB-FBF5-ABB9-A8D9915475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B79815-16BF-DB56-1084-3FC373EAF4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AA8031-2155-3388-F0CE-D30A9AD3BA36}"/>
              </a:ext>
            </a:extLst>
          </p:cNvPr>
          <p:cNvSpPr>
            <a:spLocks noGrp="1"/>
          </p:cNvSpPr>
          <p:nvPr>
            <p:ph type="dt" sz="half" idx="10"/>
          </p:nvPr>
        </p:nvSpPr>
        <p:spPr/>
        <p:txBody>
          <a:bodyPr/>
          <a:lstStyle/>
          <a:p>
            <a:fld id="{9EA60107-8B0C-4C6D-880F-1EF27741EB20}" type="datetimeFigureOut">
              <a:rPr lang="en-US" smtClean="0"/>
              <a:t>8/11/2023</a:t>
            </a:fld>
            <a:endParaRPr lang="en-US"/>
          </a:p>
        </p:txBody>
      </p:sp>
      <p:sp>
        <p:nvSpPr>
          <p:cNvPr id="6" name="Footer Placeholder 5">
            <a:extLst>
              <a:ext uri="{FF2B5EF4-FFF2-40B4-BE49-F238E27FC236}">
                <a16:creationId xmlns:a16="http://schemas.microsoft.com/office/drawing/2014/main" id="{2228AC71-2D7D-3749-95A6-E0B57B0E71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FCBD9C-45D1-55A6-58C1-997656BB14F1}"/>
              </a:ext>
            </a:extLst>
          </p:cNvPr>
          <p:cNvSpPr>
            <a:spLocks noGrp="1"/>
          </p:cNvSpPr>
          <p:nvPr>
            <p:ph type="sldNum" sz="quarter" idx="12"/>
          </p:nvPr>
        </p:nvSpPr>
        <p:spPr/>
        <p:txBody>
          <a:bodyPr/>
          <a:lstStyle/>
          <a:p>
            <a:fld id="{05FA65EB-1530-4E0A-B5CF-BA7F15393E93}" type="slidenum">
              <a:rPr lang="en-US" smtClean="0"/>
              <a:t>‹#›</a:t>
            </a:fld>
            <a:endParaRPr lang="en-US"/>
          </a:p>
        </p:txBody>
      </p:sp>
    </p:spTree>
    <p:extLst>
      <p:ext uri="{BB962C8B-B14F-4D97-AF65-F5344CB8AC3E}">
        <p14:creationId xmlns:p14="http://schemas.microsoft.com/office/powerpoint/2010/main" val="3956533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2A0F3-9D24-B5EE-A35F-BD701CF800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EDAF0E-4EB9-4AF0-F606-2E185F9B9A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A09C3F-53F5-C566-AB83-B84026CF25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6BA4EA-B333-40A8-85E5-0877D31296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FD8A14-908A-8397-2024-174C79D42B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19071F-CCB6-3401-0344-6E33F3C3158D}"/>
              </a:ext>
            </a:extLst>
          </p:cNvPr>
          <p:cNvSpPr>
            <a:spLocks noGrp="1"/>
          </p:cNvSpPr>
          <p:nvPr>
            <p:ph type="dt" sz="half" idx="10"/>
          </p:nvPr>
        </p:nvSpPr>
        <p:spPr/>
        <p:txBody>
          <a:bodyPr/>
          <a:lstStyle/>
          <a:p>
            <a:fld id="{9EA60107-8B0C-4C6D-880F-1EF27741EB20}" type="datetimeFigureOut">
              <a:rPr lang="en-US" smtClean="0"/>
              <a:t>8/11/2023</a:t>
            </a:fld>
            <a:endParaRPr lang="en-US"/>
          </a:p>
        </p:txBody>
      </p:sp>
      <p:sp>
        <p:nvSpPr>
          <p:cNvPr id="8" name="Footer Placeholder 7">
            <a:extLst>
              <a:ext uri="{FF2B5EF4-FFF2-40B4-BE49-F238E27FC236}">
                <a16:creationId xmlns:a16="http://schemas.microsoft.com/office/drawing/2014/main" id="{4E33FFEF-7FCA-236F-7A86-C5C65527BD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25710A-E89D-F92B-77EB-139AB10B2029}"/>
              </a:ext>
            </a:extLst>
          </p:cNvPr>
          <p:cNvSpPr>
            <a:spLocks noGrp="1"/>
          </p:cNvSpPr>
          <p:nvPr>
            <p:ph type="sldNum" sz="quarter" idx="12"/>
          </p:nvPr>
        </p:nvSpPr>
        <p:spPr/>
        <p:txBody>
          <a:bodyPr/>
          <a:lstStyle/>
          <a:p>
            <a:fld id="{05FA65EB-1530-4E0A-B5CF-BA7F15393E93}" type="slidenum">
              <a:rPr lang="en-US" smtClean="0"/>
              <a:t>‹#›</a:t>
            </a:fld>
            <a:endParaRPr lang="en-US"/>
          </a:p>
        </p:txBody>
      </p:sp>
    </p:spTree>
    <p:extLst>
      <p:ext uri="{BB962C8B-B14F-4D97-AF65-F5344CB8AC3E}">
        <p14:creationId xmlns:p14="http://schemas.microsoft.com/office/powerpoint/2010/main" val="135632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452DD-AE28-E314-04A1-EA96A4C29B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72B26A-61FB-352C-07F1-25243AABBF77}"/>
              </a:ext>
            </a:extLst>
          </p:cNvPr>
          <p:cNvSpPr>
            <a:spLocks noGrp="1"/>
          </p:cNvSpPr>
          <p:nvPr>
            <p:ph type="dt" sz="half" idx="10"/>
          </p:nvPr>
        </p:nvSpPr>
        <p:spPr/>
        <p:txBody>
          <a:bodyPr/>
          <a:lstStyle/>
          <a:p>
            <a:fld id="{9EA60107-8B0C-4C6D-880F-1EF27741EB20}" type="datetimeFigureOut">
              <a:rPr lang="en-US" smtClean="0"/>
              <a:t>8/11/2023</a:t>
            </a:fld>
            <a:endParaRPr lang="en-US"/>
          </a:p>
        </p:txBody>
      </p:sp>
      <p:sp>
        <p:nvSpPr>
          <p:cNvPr id="4" name="Footer Placeholder 3">
            <a:extLst>
              <a:ext uri="{FF2B5EF4-FFF2-40B4-BE49-F238E27FC236}">
                <a16:creationId xmlns:a16="http://schemas.microsoft.com/office/drawing/2014/main" id="{DF453DAC-81A2-47E8-C072-ECF4E5AA33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C332A6-1BB2-8D5B-10FF-3AA1F9611ACB}"/>
              </a:ext>
            </a:extLst>
          </p:cNvPr>
          <p:cNvSpPr>
            <a:spLocks noGrp="1"/>
          </p:cNvSpPr>
          <p:nvPr>
            <p:ph type="sldNum" sz="quarter" idx="12"/>
          </p:nvPr>
        </p:nvSpPr>
        <p:spPr/>
        <p:txBody>
          <a:bodyPr/>
          <a:lstStyle/>
          <a:p>
            <a:fld id="{05FA65EB-1530-4E0A-B5CF-BA7F15393E93}" type="slidenum">
              <a:rPr lang="en-US" smtClean="0"/>
              <a:t>‹#›</a:t>
            </a:fld>
            <a:endParaRPr lang="en-US"/>
          </a:p>
        </p:txBody>
      </p:sp>
    </p:spTree>
    <p:extLst>
      <p:ext uri="{BB962C8B-B14F-4D97-AF65-F5344CB8AC3E}">
        <p14:creationId xmlns:p14="http://schemas.microsoft.com/office/powerpoint/2010/main" val="294241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31D4FA-495C-BB73-08CF-33E0D6562EB5}"/>
              </a:ext>
            </a:extLst>
          </p:cNvPr>
          <p:cNvSpPr>
            <a:spLocks noGrp="1"/>
          </p:cNvSpPr>
          <p:nvPr>
            <p:ph type="dt" sz="half" idx="10"/>
          </p:nvPr>
        </p:nvSpPr>
        <p:spPr/>
        <p:txBody>
          <a:bodyPr/>
          <a:lstStyle/>
          <a:p>
            <a:fld id="{9EA60107-8B0C-4C6D-880F-1EF27741EB20}" type="datetimeFigureOut">
              <a:rPr lang="en-US" smtClean="0"/>
              <a:t>8/11/2023</a:t>
            </a:fld>
            <a:endParaRPr lang="en-US"/>
          </a:p>
        </p:txBody>
      </p:sp>
      <p:sp>
        <p:nvSpPr>
          <p:cNvPr id="3" name="Footer Placeholder 2">
            <a:extLst>
              <a:ext uri="{FF2B5EF4-FFF2-40B4-BE49-F238E27FC236}">
                <a16:creationId xmlns:a16="http://schemas.microsoft.com/office/drawing/2014/main" id="{BB79A985-40DD-5CFC-00CE-EA7E1A121B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56FBAB-02E1-B071-7D91-8AF355DE07C5}"/>
              </a:ext>
            </a:extLst>
          </p:cNvPr>
          <p:cNvSpPr>
            <a:spLocks noGrp="1"/>
          </p:cNvSpPr>
          <p:nvPr>
            <p:ph type="sldNum" sz="quarter" idx="12"/>
          </p:nvPr>
        </p:nvSpPr>
        <p:spPr/>
        <p:txBody>
          <a:bodyPr/>
          <a:lstStyle/>
          <a:p>
            <a:fld id="{05FA65EB-1530-4E0A-B5CF-BA7F15393E93}" type="slidenum">
              <a:rPr lang="en-US" smtClean="0"/>
              <a:t>‹#›</a:t>
            </a:fld>
            <a:endParaRPr lang="en-US"/>
          </a:p>
        </p:txBody>
      </p:sp>
    </p:spTree>
    <p:extLst>
      <p:ext uri="{BB962C8B-B14F-4D97-AF65-F5344CB8AC3E}">
        <p14:creationId xmlns:p14="http://schemas.microsoft.com/office/powerpoint/2010/main" val="3853333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4B362-A430-647A-5A05-7BC32CDB47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540F80-F87F-2EA8-C994-5BCF62E863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376FB3-5AD5-8B71-1590-D90898B6CD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37E8FB-6A78-9360-DA3D-933771E06F92}"/>
              </a:ext>
            </a:extLst>
          </p:cNvPr>
          <p:cNvSpPr>
            <a:spLocks noGrp="1"/>
          </p:cNvSpPr>
          <p:nvPr>
            <p:ph type="dt" sz="half" idx="10"/>
          </p:nvPr>
        </p:nvSpPr>
        <p:spPr/>
        <p:txBody>
          <a:bodyPr/>
          <a:lstStyle/>
          <a:p>
            <a:fld id="{9EA60107-8B0C-4C6D-880F-1EF27741EB20}" type="datetimeFigureOut">
              <a:rPr lang="en-US" smtClean="0"/>
              <a:t>8/11/2023</a:t>
            </a:fld>
            <a:endParaRPr lang="en-US"/>
          </a:p>
        </p:txBody>
      </p:sp>
      <p:sp>
        <p:nvSpPr>
          <p:cNvPr id="6" name="Footer Placeholder 5">
            <a:extLst>
              <a:ext uri="{FF2B5EF4-FFF2-40B4-BE49-F238E27FC236}">
                <a16:creationId xmlns:a16="http://schemas.microsoft.com/office/drawing/2014/main" id="{8094C1A3-0110-447E-B30F-F610BF6ED4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E1BC68-AE00-96C5-1B7B-527C89267D5E}"/>
              </a:ext>
            </a:extLst>
          </p:cNvPr>
          <p:cNvSpPr>
            <a:spLocks noGrp="1"/>
          </p:cNvSpPr>
          <p:nvPr>
            <p:ph type="sldNum" sz="quarter" idx="12"/>
          </p:nvPr>
        </p:nvSpPr>
        <p:spPr/>
        <p:txBody>
          <a:bodyPr/>
          <a:lstStyle/>
          <a:p>
            <a:fld id="{05FA65EB-1530-4E0A-B5CF-BA7F15393E93}" type="slidenum">
              <a:rPr lang="en-US" smtClean="0"/>
              <a:t>‹#›</a:t>
            </a:fld>
            <a:endParaRPr lang="en-US"/>
          </a:p>
        </p:txBody>
      </p:sp>
    </p:spTree>
    <p:extLst>
      <p:ext uri="{BB962C8B-B14F-4D97-AF65-F5344CB8AC3E}">
        <p14:creationId xmlns:p14="http://schemas.microsoft.com/office/powerpoint/2010/main" val="1991396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ADF63-3719-F578-72EC-F902ED35FB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8C2482-860F-A491-24F4-579BDCEF29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D55689-E324-3BD4-DDCA-EBBA5A2CD3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EB75B3-98F3-0574-99B2-4CBE001CC5FE}"/>
              </a:ext>
            </a:extLst>
          </p:cNvPr>
          <p:cNvSpPr>
            <a:spLocks noGrp="1"/>
          </p:cNvSpPr>
          <p:nvPr>
            <p:ph type="dt" sz="half" idx="10"/>
          </p:nvPr>
        </p:nvSpPr>
        <p:spPr/>
        <p:txBody>
          <a:bodyPr/>
          <a:lstStyle/>
          <a:p>
            <a:fld id="{9EA60107-8B0C-4C6D-880F-1EF27741EB20}" type="datetimeFigureOut">
              <a:rPr lang="en-US" smtClean="0"/>
              <a:t>8/11/2023</a:t>
            </a:fld>
            <a:endParaRPr lang="en-US"/>
          </a:p>
        </p:txBody>
      </p:sp>
      <p:sp>
        <p:nvSpPr>
          <p:cNvPr id="6" name="Footer Placeholder 5">
            <a:extLst>
              <a:ext uri="{FF2B5EF4-FFF2-40B4-BE49-F238E27FC236}">
                <a16:creationId xmlns:a16="http://schemas.microsoft.com/office/drawing/2014/main" id="{87B563C5-EF60-2697-E300-8569150E4B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9FA93C-C235-C727-75E1-3C95C333145B}"/>
              </a:ext>
            </a:extLst>
          </p:cNvPr>
          <p:cNvSpPr>
            <a:spLocks noGrp="1"/>
          </p:cNvSpPr>
          <p:nvPr>
            <p:ph type="sldNum" sz="quarter" idx="12"/>
          </p:nvPr>
        </p:nvSpPr>
        <p:spPr/>
        <p:txBody>
          <a:bodyPr/>
          <a:lstStyle/>
          <a:p>
            <a:fld id="{05FA65EB-1530-4E0A-B5CF-BA7F15393E93}" type="slidenum">
              <a:rPr lang="en-US" smtClean="0"/>
              <a:t>‹#›</a:t>
            </a:fld>
            <a:endParaRPr lang="en-US"/>
          </a:p>
        </p:txBody>
      </p:sp>
    </p:spTree>
    <p:extLst>
      <p:ext uri="{BB962C8B-B14F-4D97-AF65-F5344CB8AC3E}">
        <p14:creationId xmlns:p14="http://schemas.microsoft.com/office/powerpoint/2010/main" val="3969575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C42FCC-0CD4-72C1-E207-9A68C402B3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745523-861D-E4D5-38E4-7CD9EBC296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615EC7-1603-38EB-9F24-DC804807C7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A60107-8B0C-4C6D-880F-1EF27741EB20}" type="datetimeFigureOut">
              <a:rPr lang="en-US" smtClean="0"/>
              <a:t>8/11/2023</a:t>
            </a:fld>
            <a:endParaRPr lang="en-US"/>
          </a:p>
        </p:txBody>
      </p:sp>
      <p:sp>
        <p:nvSpPr>
          <p:cNvPr id="5" name="Footer Placeholder 4">
            <a:extLst>
              <a:ext uri="{FF2B5EF4-FFF2-40B4-BE49-F238E27FC236}">
                <a16:creationId xmlns:a16="http://schemas.microsoft.com/office/drawing/2014/main" id="{73E01E91-8296-01A3-F3A6-C5104C083F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2F7C7B-656A-2741-CCE4-4F9FB8E888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FA65EB-1530-4E0A-B5CF-BA7F15393E93}" type="slidenum">
              <a:rPr lang="en-US" smtClean="0"/>
              <a:t>‹#›</a:t>
            </a:fld>
            <a:endParaRPr lang="en-US"/>
          </a:p>
        </p:txBody>
      </p:sp>
    </p:spTree>
    <p:extLst>
      <p:ext uri="{BB962C8B-B14F-4D97-AF65-F5344CB8AC3E}">
        <p14:creationId xmlns:p14="http://schemas.microsoft.com/office/powerpoint/2010/main" val="2233328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13D110E-72EE-0933-20E0-EB20AD9F03F6}"/>
              </a:ext>
            </a:extLst>
          </p:cNvPr>
          <p:cNvPicPr>
            <a:picLocks noChangeAspect="1"/>
          </p:cNvPicPr>
          <p:nvPr/>
        </p:nvPicPr>
        <p:blipFill rotWithShape="1">
          <a:blip r:embed="rId2"/>
          <a:srcRect l="13940" t="9091" r="21711" b="1"/>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899523-CAED-EDE3-079D-53AD93CC73DD}"/>
              </a:ext>
            </a:extLst>
          </p:cNvPr>
          <p:cNvSpPr>
            <a:spLocks noGrp="1"/>
          </p:cNvSpPr>
          <p:nvPr>
            <p:ph type="ctrTitle"/>
          </p:nvPr>
        </p:nvSpPr>
        <p:spPr>
          <a:xfrm>
            <a:off x="477981" y="1122363"/>
            <a:ext cx="4023360" cy="3204134"/>
          </a:xfrm>
        </p:spPr>
        <p:txBody>
          <a:bodyPr anchor="b">
            <a:normAutofit/>
          </a:bodyPr>
          <a:lstStyle/>
          <a:p>
            <a:pPr algn="l"/>
            <a:r>
              <a:rPr lang="en-US" sz="4800" dirty="0">
                <a:solidFill>
                  <a:schemeClr val="bg1"/>
                </a:solidFill>
              </a:rPr>
              <a:t>Proposed Constitution for the State of Israel</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AutoShape 2" descr="Flag of the State of Israel">
            <a:extLst>
              <a:ext uri="{FF2B5EF4-FFF2-40B4-BE49-F238E27FC236}">
                <a16:creationId xmlns:a16="http://schemas.microsoft.com/office/drawing/2014/main" id="{EDAF5B95-CE19-199B-25DC-312E9756787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 Placeholder 2">
            <a:extLst>
              <a:ext uri="{FF2B5EF4-FFF2-40B4-BE49-F238E27FC236}">
                <a16:creationId xmlns:a16="http://schemas.microsoft.com/office/drawing/2014/main" id="{60BE7CBA-5888-8568-5EF4-A22718254A76}"/>
              </a:ext>
            </a:extLst>
          </p:cNvPr>
          <p:cNvSpPr txBox="1">
            <a:spLocks/>
          </p:cNvSpPr>
          <p:nvPr/>
        </p:nvSpPr>
        <p:spPr>
          <a:xfrm>
            <a:off x="838200" y="4414180"/>
            <a:ext cx="4377793" cy="159450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solidFill>
                  <a:schemeClr val="bg1"/>
                </a:solidFill>
              </a:rPr>
              <a:t>An Overview</a:t>
            </a:r>
          </a:p>
        </p:txBody>
      </p:sp>
    </p:spTree>
    <p:extLst>
      <p:ext uri="{BB962C8B-B14F-4D97-AF65-F5344CB8AC3E}">
        <p14:creationId xmlns:p14="http://schemas.microsoft.com/office/powerpoint/2010/main" val="2390427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A8E45-F384-876F-1930-5F2F7E89EB97}"/>
              </a:ext>
            </a:extLst>
          </p:cNvPr>
          <p:cNvSpPr>
            <a:spLocks noGrp="1"/>
          </p:cNvSpPr>
          <p:nvPr>
            <p:ph type="title"/>
          </p:nvPr>
        </p:nvSpPr>
        <p:spPr/>
        <p:txBody>
          <a:bodyPr/>
          <a:lstStyle/>
          <a:p>
            <a:r>
              <a:rPr lang="en-US" dirty="0"/>
              <a:t>A Fundamental Tension</a:t>
            </a:r>
          </a:p>
        </p:txBody>
      </p:sp>
      <p:sp>
        <p:nvSpPr>
          <p:cNvPr id="3" name="Content Placeholder 2">
            <a:extLst>
              <a:ext uri="{FF2B5EF4-FFF2-40B4-BE49-F238E27FC236}">
                <a16:creationId xmlns:a16="http://schemas.microsoft.com/office/drawing/2014/main" id="{B7BC9320-0D9C-87DE-1A8F-76A720EADD6B}"/>
              </a:ext>
            </a:extLst>
          </p:cNvPr>
          <p:cNvSpPr>
            <a:spLocks noGrp="1"/>
          </p:cNvSpPr>
          <p:nvPr>
            <p:ph idx="1"/>
          </p:nvPr>
        </p:nvSpPr>
        <p:spPr/>
        <p:txBody>
          <a:bodyPr>
            <a:normAutofit/>
          </a:bodyPr>
          <a:lstStyle/>
          <a:p>
            <a:r>
              <a:rPr lang="en-US" dirty="0"/>
              <a:t>We are being pulled apart by our different ways of life… and yet we need to be pulled together, despite those different ways of life.</a:t>
            </a:r>
          </a:p>
          <a:p>
            <a:endParaRPr lang="en-US" dirty="0"/>
          </a:p>
          <a:p>
            <a:r>
              <a:rPr lang="en-US" dirty="0"/>
              <a:t>This Constitution is about enabling both to occur.</a:t>
            </a:r>
          </a:p>
        </p:txBody>
      </p:sp>
    </p:spTree>
    <p:extLst>
      <p:ext uri="{BB962C8B-B14F-4D97-AF65-F5344CB8AC3E}">
        <p14:creationId xmlns:p14="http://schemas.microsoft.com/office/powerpoint/2010/main" val="897545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776D29F-0A2C-4F75-8582-7C7DFCBD1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AED0D1-E265-7918-3767-16F361B1DFCF}"/>
              </a:ext>
            </a:extLst>
          </p:cNvPr>
          <p:cNvSpPr>
            <a:spLocks noGrp="1"/>
          </p:cNvSpPr>
          <p:nvPr>
            <p:ph type="title"/>
          </p:nvPr>
        </p:nvSpPr>
        <p:spPr>
          <a:xfrm>
            <a:off x="293318" y="1174819"/>
            <a:ext cx="5257800" cy="2858363"/>
          </a:xfrm>
        </p:spPr>
        <p:txBody>
          <a:bodyPr vert="horz" lIns="91440" tIns="45720" rIns="91440" bIns="45720" rtlCol="0" anchor="b">
            <a:noAutofit/>
          </a:bodyPr>
          <a:lstStyle/>
          <a:p>
            <a:r>
              <a:rPr lang="en-US" sz="5400" dirty="0">
                <a:solidFill>
                  <a:schemeClr val="bg1"/>
                </a:solidFill>
              </a:rPr>
              <a:t>Recognizing what Separates Us</a:t>
            </a:r>
          </a:p>
        </p:txBody>
      </p:sp>
      <p:sp>
        <p:nvSpPr>
          <p:cNvPr id="3" name="Text Placeholder 2">
            <a:extLst>
              <a:ext uri="{FF2B5EF4-FFF2-40B4-BE49-F238E27FC236}">
                <a16:creationId xmlns:a16="http://schemas.microsoft.com/office/drawing/2014/main" id="{19D65CD0-56CA-521E-5B0E-DBC228B83C35}"/>
              </a:ext>
            </a:extLst>
          </p:cNvPr>
          <p:cNvSpPr>
            <a:spLocks noGrp="1"/>
          </p:cNvSpPr>
          <p:nvPr>
            <p:ph type="body" idx="1"/>
          </p:nvPr>
        </p:nvSpPr>
        <p:spPr>
          <a:xfrm>
            <a:off x="412315" y="4301445"/>
            <a:ext cx="4377793" cy="1594508"/>
          </a:xfrm>
        </p:spPr>
        <p:txBody>
          <a:bodyPr vert="horz" lIns="91440" tIns="45720" rIns="91440" bIns="45720" rtlCol="0">
            <a:normAutofit/>
          </a:bodyPr>
          <a:lstStyle/>
          <a:p>
            <a:r>
              <a:rPr lang="en-US" dirty="0">
                <a:solidFill>
                  <a:schemeClr val="bg1"/>
                </a:solidFill>
              </a:rPr>
              <a:t>Streams &amp; the Constitutional Assembly</a:t>
            </a:r>
          </a:p>
        </p:txBody>
      </p:sp>
      <p:pic>
        <p:nvPicPr>
          <p:cNvPr id="2050" name="Picture 2" descr="undefined">
            <a:extLst>
              <a:ext uri="{FF2B5EF4-FFF2-40B4-BE49-F238E27FC236}">
                <a16:creationId xmlns:a16="http://schemas.microsoft.com/office/drawing/2014/main" id="{B3B9D7BB-5957-C317-6D5D-F4AFAD03DE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377" r="12432"/>
          <a:stretch/>
        </p:blipFill>
        <p:spPr bwMode="auto">
          <a:xfrm>
            <a:off x="5682343" y="1"/>
            <a:ext cx="6509657" cy="6857999"/>
          </a:xfrm>
          <a:custGeom>
            <a:avLst/>
            <a:gdLst/>
            <a:ahLst/>
            <a:cxnLst/>
            <a:rect l="l" t="t" r="r" b="b"/>
            <a:pathLst>
              <a:path w="650965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0"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3" y="528850"/>
                  <a:pt x="335480" y="536547"/>
                  <a:pt x="337867" y="544146"/>
                </a:cubicBezTo>
                <a:lnTo>
                  <a:pt x="340032" y="549926"/>
                </a:lnTo>
                <a:lnTo>
                  <a:pt x="340448" y="551717"/>
                </a:lnTo>
                <a:lnTo>
                  <a:pt x="346286" y="566616"/>
                </a:lnTo>
                <a:lnTo>
                  <a:pt x="346338" y="566754"/>
                </a:lnTo>
                <a:lnTo>
                  <a:pt x="352655" y="583595"/>
                </a:lnTo>
                <a:lnTo>
                  <a:pt x="359452" y="612658"/>
                </a:lnTo>
                <a:cubicBezTo>
                  <a:pt x="358987" y="604728"/>
                  <a:pt x="357230" y="597005"/>
                  <a:pt x="354829" y="589388"/>
                </a:cubicBezTo>
                <a:lnTo>
                  <a:pt x="352655" y="583595"/>
                </a:lnTo>
                <a:lnTo>
                  <a:pt x="352236" y="581804"/>
                </a:lnTo>
                <a:lnTo>
                  <a:pt x="346286" y="566616"/>
                </a:lnTo>
                <a:lnTo>
                  <a:pt x="340032" y="549926"/>
                </a:lnTo>
                <a:close/>
                <a:moveTo>
                  <a:pt x="384407" y="268794"/>
                </a:moveTo>
                <a:lnTo>
                  <a:pt x="387838" y="328017"/>
                </a:lnTo>
                <a:cubicBezTo>
                  <a:pt x="389527" y="318646"/>
                  <a:pt x="389932" y="309031"/>
                  <a:pt x="389283" y="299164"/>
                </a:cubicBezTo>
                <a:cubicBezTo>
                  <a:pt x="388635" y="289296"/>
                  <a:pt x="386932" y="279176"/>
                  <a:pt x="384407" y="268794"/>
                </a:cubicBezTo>
                <a:close/>
                <a:moveTo>
                  <a:pt x="66991" y="0"/>
                </a:moveTo>
                <a:lnTo>
                  <a:pt x="6509657" y="0"/>
                </a:lnTo>
                <a:lnTo>
                  <a:pt x="6509657" y="6857999"/>
                </a:lnTo>
                <a:lnTo>
                  <a:pt x="149318" y="6857999"/>
                </a:lnTo>
                <a:lnTo>
                  <a:pt x="149318" y="6857457"/>
                </a:lnTo>
                <a:lnTo>
                  <a:pt x="22079" y="6857457"/>
                </a:lnTo>
                <a:lnTo>
                  <a:pt x="26850" y="6796804"/>
                </a:lnTo>
                <a:cubicBezTo>
                  <a:pt x="32161" y="6777207"/>
                  <a:pt x="39591" y="6758011"/>
                  <a:pt x="44354" y="6738388"/>
                </a:cubicBezTo>
                <a:cubicBezTo>
                  <a:pt x="48736" y="6720103"/>
                  <a:pt x="58832" y="6702955"/>
                  <a:pt x="67214" y="6685617"/>
                </a:cubicBezTo>
                <a:cubicBezTo>
                  <a:pt x="83217" y="6652472"/>
                  <a:pt x="73120" y="6617036"/>
                  <a:pt x="77310" y="6583128"/>
                </a:cubicBezTo>
                <a:cubicBezTo>
                  <a:pt x="78645" y="6572269"/>
                  <a:pt x="80168" y="6561411"/>
                  <a:pt x="82837" y="6550742"/>
                </a:cubicBezTo>
                <a:cubicBezTo>
                  <a:pt x="89885" y="6521593"/>
                  <a:pt x="95981" y="6491874"/>
                  <a:pt x="105697" y="6463490"/>
                </a:cubicBezTo>
                <a:cubicBezTo>
                  <a:pt x="116556" y="6431292"/>
                  <a:pt x="131034" y="6400429"/>
                  <a:pt x="146086" y="6363664"/>
                </a:cubicBezTo>
                <a:cubicBezTo>
                  <a:pt x="142275" y="6350899"/>
                  <a:pt x="131986" y="6331277"/>
                  <a:pt x="131034" y="6311084"/>
                </a:cubicBezTo>
                <a:cubicBezTo>
                  <a:pt x="127795" y="6246121"/>
                  <a:pt x="145513" y="6185351"/>
                  <a:pt x="173518" y="6127247"/>
                </a:cubicBezTo>
                <a:cubicBezTo>
                  <a:pt x="181899" y="6109530"/>
                  <a:pt x="187424" y="6090477"/>
                  <a:pt x="195616" y="6072569"/>
                </a:cubicBezTo>
                <a:cubicBezTo>
                  <a:pt x="198472" y="6066284"/>
                  <a:pt x="204569" y="6058092"/>
                  <a:pt x="210285" y="6056948"/>
                </a:cubicBezTo>
                <a:cubicBezTo>
                  <a:pt x="243432" y="6050282"/>
                  <a:pt x="242863" y="6025515"/>
                  <a:pt x="244766" y="5999796"/>
                </a:cubicBezTo>
                <a:cubicBezTo>
                  <a:pt x="247051" y="5969124"/>
                  <a:pt x="252386" y="5938836"/>
                  <a:pt x="256958" y="5908355"/>
                </a:cubicBezTo>
                <a:cubicBezTo>
                  <a:pt x="257530" y="5904353"/>
                  <a:pt x="261531" y="5900735"/>
                  <a:pt x="264200" y="5897114"/>
                </a:cubicBezTo>
                <a:cubicBezTo>
                  <a:pt x="268199" y="5891590"/>
                  <a:pt x="274295" y="5886447"/>
                  <a:pt x="275818" y="5880348"/>
                </a:cubicBezTo>
                <a:cubicBezTo>
                  <a:pt x="283249" y="5849107"/>
                  <a:pt x="289535" y="5817674"/>
                  <a:pt x="296393" y="5786239"/>
                </a:cubicBezTo>
                <a:cubicBezTo>
                  <a:pt x="297918" y="5779191"/>
                  <a:pt x="299823" y="5771953"/>
                  <a:pt x="302870" y="5765474"/>
                </a:cubicBezTo>
                <a:cubicBezTo>
                  <a:pt x="305728" y="5759378"/>
                  <a:pt x="310683" y="5754234"/>
                  <a:pt x="313730" y="5748136"/>
                </a:cubicBezTo>
                <a:cubicBezTo>
                  <a:pt x="321920" y="5731564"/>
                  <a:pt x="329541" y="5714607"/>
                  <a:pt x="338685" y="5695178"/>
                </a:cubicBezTo>
                <a:cubicBezTo>
                  <a:pt x="321541" y="5684320"/>
                  <a:pt x="331257" y="5669647"/>
                  <a:pt x="339447" y="5651360"/>
                </a:cubicBezTo>
                <a:cubicBezTo>
                  <a:pt x="347830" y="5632691"/>
                  <a:pt x="350497" y="5611164"/>
                  <a:pt x="353545"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5" y="4893907"/>
                  <a:pt x="406697" y="4884572"/>
                </a:cubicBezTo>
                <a:cubicBezTo>
                  <a:pt x="399647" y="4857522"/>
                  <a:pt x="388978" y="4831420"/>
                  <a:pt x="384216" y="4803988"/>
                </a:cubicBezTo>
                <a:cubicBezTo>
                  <a:pt x="381551" y="4788747"/>
                  <a:pt x="386312" y="4771793"/>
                  <a:pt x="389741" y="4755980"/>
                </a:cubicBezTo>
                <a:cubicBezTo>
                  <a:pt x="393362"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2" y="4346201"/>
                  <a:pt x="391265" y="4340674"/>
                  <a:pt x="392218" y="4335722"/>
                </a:cubicBezTo>
                <a:cubicBezTo>
                  <a:pt x="401743" y="4281810"/>
                  <a:pt x="387838" y="4231324"/>
                  <a:pt x="369547" y="4181603"/>
                </a:cubicBezTo>
                <a:cubicBezTo>
                  <a:pt x="367643" y="4176461"/>
                  <a:pt x="368214" y="4170174"/>
                  <a:pt x="368595" y="4164458"/>
                </a:cubicBezTo>
                <a:cubicBezTo>
                  <a:pt x="369928" y="4148453"/>
                  <a:pt x="376597" y="4131119"/>
                  <a:pt x="372597" y="4116641"/>
                </a:cubicBezTo>
                <a:cubicBezTo>
                  <a:pt x="361546" y="4078159"/>
                  <a:pt x="348211" y="4040058"/>
                  <a:pt x="331447" y="4003861"/>
                </a:cubicBezTo>
                <a:cubicBezTo>
                  <a:pt x="314494" y="3967091"/>
                  <a:pt x="300203" y="3932993"/>
                  <a:pt x="317349" y="3890891"/>
                </a:cubicBezTo>
                <a:cubicBezTo>
                  <a:pt x="324589" y="3872985"/>
                  <a:pt x="319445" y="3849362"/>
                  <a:pt x="317541" y="3828785"/>
                </a:cubicBezTo>
                <a:cubicBezTo>
                  <a:pt x="316016" y="3813737"/>
                  <a:pt x="307443" y="3799258"/>
                  <a:pt x="307443" y="3784397"/>
                </a:cubicBezTo>
                <a:cubicBezTo>
                  <a:pt x="307443" y="3744770"/>
                  <a:pt x="297345" y="3709529"/>
                  <a:pt x="276771" y="3675238"/>
                </a:cubicBezTo>
                <a:cubicBezTo>
                  <a:pt x="268770" y="3661899"/>
                  <a:pt x="274106" y="3641134"/>
                  <a:pt x="272009" y="3623799"/>
                </a:cubicBezTo>
                <a:cubicBezTo>
                  <a:pt x="269533" y="3605509"/>
                  <a:pt x="267247" y="3586653"/>
                  <a:pt x="261720" y="3569124"/>
                </a:cubicBezTo>
                <a:cubicBezTo>
                  <a:pt x="247243" y="3523785"/>
                  <a:pt x="230859" y="3479015"/>
                  <a:pt x="215618" y="3433866"/>
                </a:cubicBezTo>
                <a:cubicBezTo>
                  <a:pt x="203045" y="3396719"/>
                  <a:pt x="212951" y="3360139"/>
                  <a:pt x="218286" y="3323372"/>
                </a:cubicBezTo>
                <a:cubicBezTo>
                  <a:pt x="221715" y="3300319"/>
                  <a:pt x="229907" y="3278795"/>
                  <a:pt x="217715" y="3252885"/>
                </a:cubicBezTo>
                <a:cubicBezTo>
                  <a:pt x="206093" y="3228119"/>
                  <a:pt x="208761" y="3196686"/>
                  <a:pt x="202475" y="3168870"/>
                </a:cubicBezTo>
                <a:cubicBezTo>
                  <a:pt x="197141" y="3145436"/>
                  <a:pt x="188566" y="3122770"/>
                  <a:pt x="180184" y="3100099"/>
                </a:cubicBezTo>
                <a:cubicBezTo>
                  <a:pt x="168753" y="3069235"/>
                  <a:pt x="156753" y="3038756"/>
                  <a:pt x="162468" y="3005035"/>
                </a:cubicBezTo>
                <a:cubicBezTo>
                  <a:pt x="168945" y="2966742"/>
                  <a:pt x="144560" y="2940455"/>
                  <a:pt x="128366" y="2910353"/>
                </a:cubicBezTo>
                <a:cubicBezTo>
                  <a:pt x="117318" y="2889587"/>
                  <a:pt x="109126" y="2866918"/>
                  <a:pt x="102268" y="2844248"/>
                </a:cubicBezTo>
                <a:cubicBezTo>
                  <a:pt x="93313" y="2813958"/>
                  <a:pt x="87978" y="2782716"/>
                  <a:pt x="79216" y="2752235"/>
                </a:cubicBezTo>
                <a:cubicBezTo>
                  <a:pt x="66072" y="2706131"/>
                  <a:pt x="55785"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1" y="2360933"/>
                </a:cubicBezTo>
                <a:cubicBezTo>
                  <a:pt x="28541" y="2356744"/>
                  <a:pt x="36543" y="2344741"/>
                  <a:pt x="37877" y="2335405"/>
                </a:cubicBezTo>
                <a:cubicBezTo>
                  <a:pt x="41877" y="2307402"/>
                  <a:pt x="35971" y="2281683"/>
                  <a:pt x="23017" y="2254633"/>
                </a:cubicBezTo>
                <a:cubicBezTo>
                  <a:pt x="10824" y="2229296"/>
                  <a:pt x="12158" y="2197670"/>
                  <a:pt x="7395" y="2168903"/>
                </a:cubicBezTo>
                <a:cubicBezTo>
                  <a:pt x="5680"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4" y="1938009"/>
                  <a:pt x="18445" y="1921817"/>
                </a:cubicBezTo>
                <a:cubicBezTo>
                  <a:pt x="19779" y="1915912"/>
                  <a:pt x="24922" y="1910004"/>
                  <a:pt x="24161" y="1904673"/>
                </a:cubicBezTo>
                <a:cubicBezTo>
                  <a:pt x="15968" y="1851709"/>
                  <a:pt x="52545" y="1813610"/>
                  <a:pt x="68738" y="1768838"/>
                </a:cubicBezTo>
                <a:cubicBezTo>
                  <a:pt x="85886" y="1721785"/>
                  <a:pt x="112174" y="1676253"/>
                  <a:pt x="104363" y="1623675"/>
                </a:cubicBezTo>
                <a:cubicBezTo>
                  <a:pt x="99601" y="1591859"/>
                  <a:pt x="88551" y="1561189"/>
                  <a:pt x="81882" y="1529563"/>
                </a:cubicBezTo>
                <a:cubicBezTo>
                  <a:pt x="79597" y="1518324"/>
                  <a:pt x="79978" y="1505751"/>
                  <a:pt x="82264" y="1494509"/>
                </a:cubicBezTo>
                <a:cubicBezTo>
                  <a:pt x="92743" y="1440216"/>
                  <a:pt x="94266" y="1386684"/>
                  <a:pt x="77120" y="1333341"/>
                </a:cubicBezTo>
                <a:cubicBezTo>
                  <a:pt x="74262" y="1324198"/>
                  <a:pt x="71597" y="1314483"/>
                  <a:pt x="71597" y="1304955"/>
                </a:cubicBezTo>
                <a:cubicBezTo>
                  <a:pt x="71597" y="1252757"/>
                  <a:pt x="75597" y="1201512"/>
                  <a:pt x="94266" y="1151600"/>
                </a:cubicBezTo>
                <a:cubicBezTo>
                  <a:pt x="100553" y="1134834"/>
                  <a:pt x="96553" y="1114449"/>
                  <a:pt x="98077" y="1095972"/>
                </a:cubicBezTo>
                <a:cubicBezTo>
                  <a:pt x="99409" y="1078826"/>
                  <a:pt x="99981" y="1061298"/>
                  <a:pt x="104363" y="1044725"/>
                </a:cubicBezTo>
                <a:cubicBezTo>
                  <a:pt x="110839" y="1020529"/>
                  <a:pt x="111601" y="998052"/>
                  <a:pt x="105887" y="973095"/>
                </a:cubicBezTo>
                <a:cubicBezTo>
                  <a:pt x="100553" y="949281"/>
                  <a:pt x="103219" y="923562"/>
                  <a:pt x="103029" y="898797"/>
                </a:cubicBezTo>
                <a:cubicBezTo>
                  <a:pt x="102839" y="871173"/>
                  <a:pt x="102649" y="843552"/>
                  <a:pt x="103601" y="815929"/>
                </a:cubicBezTo>
                <a:cubicBezTo>
                  <a:pt x="103981" y="804877"/>
                  <a:pt x="111601" y="792306"/>
                  <a:pt x="108553" y="783158"/>
                </a:cubicBezTo>
                <a:cubicBezTo>
                  <a:pt x="98267" y="753633"/>
                  <a:pt x="110649" y="724104"/>
                  <a:pt x="105126" y="694576"/>
                </a:cubicBezTo>
                <a:cubicBezTo>
                  <a:pt x="102268" y="680096"/>
                  <a:pt x="110078" y="663713"/>
                  <a:pt x="110839" y="648092"/>
                </a:cubicBezTo>
                <a:cubicBezTo>
                  <a:pt x="112174" y="622564"/>
                  <a:pt x="111601" y="597037"/>
                  <a:pt x="111983" y="571508"/>
                </a:cubicBezTo>
                <a:cubicBezTo>
                  <a:pt x="112174" y="563125"/>
                  <a:pt x="112936" y="554933"/>
                  <a:pt x="113318" y="546552"/>
                </a:cubicBezTo>
                <a:cubicBezTo>
                  <a:pt x="113697" y="539121"/>
                  <a:pt x="115412" y="531310"/>
                  <a:pt x="114080" y="524262"/>
                </a:cubicBezTo>
                <a:cubicBezTo>
                  <a:pt x="109315" y="498733"/>
                  <a:pt x="101505" y="473587"/>
                  <a:pt x="98457" y="447870"/>
                </a:cubicBezTo>
                <a:cubicBezTo>
                  <a:pt x="95792" y="425581"/>
                  <a:pt x="99409" y="402529"/>
                  <a:pt x="97505" y="380050"/>
                </a:cubicBezTo>
                <a:cubicBezTo>
                  <a:pt x="94266" y="340425"/>
                  <a:pt x="88551" y="300800"/>
                  <a:pt x="84930" y="261173"/>
                </a:cubicBezTo>
                <a:cubicBezTo>
                  <a:pt x="84168" y="252600"/>
                  <a:pt x="88933" y="243648"/>
                  <a:pt x="89313" y="234883"/>
                </a:cubicBezTo>
                <a:cubicBezTo>
                  <a:pt x="90266" y="207450"/>
                  <a:pt x="90457" y="180017"/>
                  <a:pt x="91026" y="152584"/>
                </a:cubicBezTo>
                <a:cubicBezTo>
                  <a:pt x="91218" y="136963"/>
                  <a:pt x="90647" y="121150"/>
                  <a:pt x="92361" y="105718"/>
                </a:cubicBezTo>
                <a:cubicBezTo>
                  <a:pt x="94648" y="85336"/>
                  <a:pt x="98077" y="66857"/>
                  <a:pt x="83217" y="47806"/>
                </a:cubicBezTo>
                <a:cubicBezTo>
                  <a:pt x="77453" y="40471"/>
                  <a:pt x="73691" y="32636"/>
                  <a:pt x="71206" y="24480"/>
                </a:cubicBezTo>
                <a:close/>
              </a:path>
            </a:pathLst>
          </a:custGeom>
          <a:noFill/>
          <a:effectLst>
            <a:outerShdw blurRad="381000" dist="152400" dir="10800000" algn="r" rotWithShape="0">
              <a:prstClr val="black">
                <a:alpha val="10000"/>
              </a:prstClr>
            </a:outerShdw>
          </a:effectLst>
          <a:extLst>
            <a:ext uri="{909E8E84-426E-40DD-AFC4-6F175D3DCCD1}">
              <a14:hiddenFill xmlns:a14="http://schemas.microsoft.com/office/drawing/2010/main">
                <a:solidFill>
                  <a:srgbClr val="FFFFFF"/>
                </a:solidFill>
              </a14:hiddenFill>
            </a:ext>
          </a:extLst>
        </p:spPr>
      </p:pic>
      <p:sp>
        <p:nvSpPr>
          <p:cNvPr id="2057" name="Freeform: Shape 2056">
            <a:extLst>
              <a:ext uri="{FF2B5EF4-FFF2-40B4-BE49-F238E27FC236}">
                <a16:creationId xmlns:a16="http://schemas.microsoft.com/office/drawing/2014/main" id="{C4D41903-2C9D-4F9E-AA1F-6161F8A6F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59" name="Freeform: Shape 2058">
            <a:extLst>
              <a:ext uri="{FF2B5EF4-FFF2-40B4-BE49-F238E27FC236}">
                <a16:creationId xmlns:a16="http://schemas.microsoft.com/office/drawing/2014/main" id="{9E4574B5-C90E-412D-BAB0-B9F483290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633613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A8E45-F384-876F-1930-5F2F7E89EB97}"/>
              </a:ext>
            </a:extLst>
          </p:cNvPr>
          <p:cNvSpPr>
            <a:spLocks noGrp="1"/>
          </p:cNvSpPr>
          <p:nvPr>
            <p:ph type="title"/>
          </p:nvPr>
        </p:nvSpPr>
        <p:spPr/>
        <p:txBody>
          <a:bodyPr/>
          <a:lstStyle/>
          <a:p>
            <a:r>
              <a:rPr lang="en-US" dirty="0"/>
              <a:t>What is a Stream (</a:t>
            </a:r>
            <a:r>
              <a:rPr lang="he-IL" dirty="0"/>
              <a:t>זרם</a:t>
            </a:r>
            <a:r>
              <a:rPr lang="en-US" dirty="0"/>
              <a:t>)?</a:t>
            </a:r>
          </a:p>
        </p:txBody>
      </p:sp>
      <p:sp>
        <p:nvSpPr>
          <p:cNvPr id="3" name="Content Placeholder 2">
            <a:extLst>
              <a:ext uri="{FF2B5EF4-FFF2-40B4-BE49-F238E27FC236}">
                <a16:creationId xmlns:a16="http://schemas.microsoft.com/office/drawing/2014/main" id="{B7BC9320-0D9C-87DE-1A8F-76A720EADD6B}"/>
              </a:ext>
            </a:extLst>
          </p:cNvPr>
          <p:cNvSpPr>
            <a:spLocks noGrp="1"/>
          </p:cNvSpPr>
          <p:nvPr>
            <p:ph idx="1"/>
          </p:nvPr>
        </p:nvSpPr>
        <p:spPr/>
        <p:txBody>
          <a:bodyPr>
            <a:normAutofit fontScale="77500" lnSpcReduction="20000"/>
          </a:bodyPr>
          <a:lstStyle/>
          <a:p>
            <a:r>
              <a:rPr lang="en-US" dirty="0"/>
              <a:t>One fundamental innovation in this proposed Constitution is the idea of Streams (</a:t>
            </a:r>
            <a:r>
              <a:rPr lang="he-IL" dirty="0"/>
              <a:t>זרמים</a:t>
            </a:r>
            <a:r>
              <a:rPr lang="en-US" dirty="0"/>
              <a:t>)</a:t>
            </a:r>
          </a:p>
          <a:p>
            <a:r>
              <a:rPr lang="en-US" dirty="0"/>
              <a:t>A Stream is like a geographic state, province or prefecture – but </a:t>
            </a:r>
            <a:r>
              <a:rPr lang="en-US" i="1" dirty="0"/>
              <a:t>it is not geographic</a:t>
            </a:r>
            <a:r>
              <a:rPr lang="en-US" dirty="0"/>
              <a:t>.</a:t>
            </a:r>
          </a:p>
          <a:p>
            <a:pPr lvl="1"/>
            <a:r>
              <a:rPr lang="en-US" dirty="0"/>
              <a:t>Like States, Streams have:</a:t>
            </a:r>
          </a:p>
          <a:p>
            <a:pPr lvl="2"/>
            <a:r>
              <a:rPr lang="en-US" dirty="0"/>
              <a:t>Their own Constitutions</a:t>
            </a:r>
          </a:p>
          <a:p>
            <a:pPr lvl="2"/>
            <a:r>
              <a:rPr lang="en-US" dirty="0"/>
              <a:t>Their own budgets for welfare and education</a:t>
            </a:r>
          </a:p>
          <a:p>
            <a:pPr lvl="2"/>
            <a:r>
              <a:rPr lang="en-US" dirty="0"/>
              <a:t>And their own civil law systems (which only affect cases that have no impacted parties outside the Stream)</a:t>
            </a:r>
          </a:p>
          <a:p>
            <a:pPr lvl="1"/>
            <a:r>
              <a:rPr lang="en-US" dirty="0"/>
              <a:t>Unlike States, Streams do not have:</a:t>
            </a:r>
          </a:p>
          <a:p>
            <a:pPr lvl="2"/>
            <a:r>
              <a:rPr lang="en-US" dirty="0"/>
              <a:t>Their own tax revenue</a:t>
            </a:r>
          </a:p>
          <a:p>
            <a:pPr lvl="2"/>
            <a:r>
              <a:rPr lang="en-US" dirty="0"/>
              <a:t>Their own criminal law systems</a:t>
            </a:r>
          </a:p>
          <a:p>
            <a:pPr lvl="2"/>
            <a:r>
              <a:rPr lang="en-US" dirty="0"/>
              <a:t>Their own territory</a:t>
            </a:r>
          </a:p>
          <a:p>
            <a:pPr lvl="1"/>
            <a:r>
              <a:rPr lang="en-US" dirty="0"/>
              <a:t>A member of a Stream can live anywhere</a:t>
            </a:r>
          </a:p>
          <a:p>
            <a:pPr lvl="1"/>
            <a:r>
              <a:rPr lang="en-US" dirty="0"/>
              <a:t>People </a:t>
            </a:r>
            <a:r>
              <a:rPr lang="en-US" i="1" dirty="0"/>
              <a:t>can change Streams</a:t>
            </a:r>
            <a:endParaRPr lang="en-US" dirty="0"/>
          </a:p>
          <a:p>
            <a:r>
              <a:rPr lang="en-US" dirty="0"/>
              <a:t>A Stream is </a:t>
            </a:r>
            <a:r>
              <a:rPr lang="en-US" i="1" dirty="0"/>
              <a:t>not </a:t>
            </a:r>
            <a:r>
              <a:rPr lang="en-US" dirty="0"/>
              <a:t>a Sect or Ethnicity.</a:t>
            </a:r>
          </a:p>
          <a:p>
            <a:pPr lvl="1"/>
            <a:r>
              <a:rPr lang="en-US" dirty="0"/>
              <a:t>Streams can be formed around any grouping, including broad ideological groupings.</a:t>
            </a:r>
          </a:p>
        </p:txBody>
      </p:sp>
    </p:spTree>
    <p:extLst>
      <p:ext uri="{BB962C8B-B14F-4D97-AF65-F5344CB8AC3E}">
        <p14:creationId xmlns:p14="http://schemas.microsoft.com/office/powerpoint/2010/main" val="2877634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A8E45-F384-876F-1930-5F2F7E89EB97}"/>
              </a:ext>
            </a:extLst>
          </p:cNvPr>
          <p:cNvSpPr>
            <a:spLocks noGrp="1"/>
          </p:cNvSpPr>
          <p:nvPr>
            <p:ph type="title"/>
          </p:nvPr>
        </p:nvSpPr>
        <p:spPr/>
        <p:txBody>
          <a:bodyPr/>
          <a:lstStyle/>
          <a:p>
            <a:r>
              <a:rPr lang="en-US" dirty="0"/>
              <a:t>How is a Stream formed?</a:t>
            </a:r>
          </a:p>
        </p:txBody>
      </p:sp>
      <p:sp>
        <p:nvSpPr>
          <p:cNvPr id="3" name="Content Placeholder 2">
            <a:extLst>
              <a:ext uri="{FF2B5EF4-FFF2-40B4-BE49-F238E27FC236}">
                <a16:creationId xmlns:a16="http://schemas.microsoft.com/office/drawing/2014/main" id="{B7BC9320-0D9C-87DE-1A8F-76A720EADD6B}"/>
              </a:ext>
            </a:extLst>
          </p:cNvPr>
          <p:cNvSpPr>
            <a:spLocks noGrp="1"/>
          </p:cNvSpPr>
          <p:nvPr>
            <p:ph idx="1"/>
          </p:nvPr>
        </p:nvSpPr>
        <p:spPr/>
        <p:txBody>
          <a:bodyPr>
            <a:normAutofit lnSpcReduction="10000"/>
          </a:bodyPr>
          <a:lstStyle/>
          <a:p>
            <a:r>
              <a:rPr lang="en-US" dirty="0"/>
              <a:t>A Steam must produce a Constitution that delineates how it will govern its own affairs.</a:t>
            </a:r>
          </a:p>
          <a:p>
            <a:r>
              <a:rPr lang="en-US" dirty="0"/>
              <a:t>Every 10 years the entire population can select what Stream they belong to by order of preference. This is an opportunity for new Streams to form or old ones to dissolve.</a:t>
            </a:r>
          </a:p>
          <a:p>
            <a:r>
              <a:rPr lang="en-US" dirty="0"/>
              <a:t>A Stream must have more than 100,000 members. If it has less, those who chose it are shifted to their next preference.</a:t>
            </a:r>
          </a:p>
          <a:p>
            <a:endParaRPr lang="en-US" dirty="0"/>
          </a:p>
          <a:p>
            <a:r>
              <a:rPr lang="en-US" dirty="0"/>
              <a:t>Expected streams might include Haredi, Mizrachi, Muslim, Christian, Druze, </a:t>
            </a:r>
            <a:r>
              <a:rPr lang="en-US" dirty="0" err="1"/>
              <a:t>Chofshi</a:t>
            </a:r>
            <a:r>
              <a:rPr lang="en-US" dirty="0"/>
              <a:t> (Liberal) and Dati.</a:t>
            </a:r>
          </a:p>
        </p:txBody>
      </p:sp>
    </p:spTree>
    <p:extLst>
      <p:ext uri="{BB962C8B-B14F-4D97-AF65-F5344CB8AC3E}">
        <p14:creationId xmlns:p14="http://schemas.microsoft.com/office/powerpoint/2010/main" val="1499181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A8E45-F384-876F-1930-5F2F7E89EB97}"/>
              </a:ext>
            </a:extLst>
          </p:cNvPr>
          <p:cNvSpPr>
            <a:spLocks noGrp="1"/>
          </p:cNvSpPr>
          <p:nvPr>
            <p:ph type="title"/>
          </p:nvPr>
        </p:nvSpPr>
        <p:spPr/>
        <p:txBody>
          <a:bodyPr/>
          <a:lstStyle/>
          <a:p>
            <a:r>
              <a:rPr lang="en-US" dirty="0"/>
              <a:t>Powers of a Stream</a:t>
            </a:r>
          </a:p>
        </p:txBody>
      </p:sp>
      <p:sp>
        <p:nvSpPr>
          <p:cNvPr id="3" name="Content Placeholder 2">
            <a:extLst>
              <a:ext uri="{FF2B5EF4-FFF2-40B4-BE49-F238E27FC236}">
                <a16:creationId xmlns:a16="http://schemas.microsoft.com/office/drawing/2014/main" id="{B7BC9320-0D9C-87DE-1A8F-76A720EADD6B}"/>
              </a:ext>
            </a:extLst>
          </p:cNvPr>
          <p:cNvSpPr>
            <a:spLocks noGrp="1"/>
          </p:cNvSpPr>
          <p:nvPr>
            <p:ph idx="1"/>
          </p:nvPr>
        </p:nvSpPr>
        <p:spPr/>
        <p:txBody>
          <a:bodyPr>
            <a:normAutofit lnSpcReduction="10000"/>
          </a:bodyPr>
          <a:lstStyle/>
          <a:p>
            <a:r>
              <a:rPr lang="en-US" dirty="0"/>
              <a:t>If a new stream is created, it has two years before it comes into force at which point it becomes responsible for education, welfare and civil law for its members.</a:t>
            </a:r>
          </a:p>
          <a:p>
            <a:r>
              <a:rPr lang="en-US" dirty="0"/>
              <a:t>A Stream also has representatives in the Constitutional Assembly.</a:t>
            </a:r>
          </a:p>
          <a:p>
            <a:pPr lvl="1"/>
            <a:r>
              <a:rPr lang="en-US" dirty="0"/>
              <a:t>Every Stream starts with 2 members in the Assembly, with 1 more added for each 500,000 members. This gives </a:t>
            </a:r>
            <a:r>
              <a:rPr lang="en-US" i="1" dirty="0"/>
              <a:t>smaller </a:t>
            </a:r>
            <a:r>
              <a:rPr lang="en-US" dirty="0"/>
              <a:t>Streams more representation. It protects minorities.</a:t>
            </a:r>
          </a:p>
          <a:p>
            <a:pPr lvl="1"/>
            <a:r>
              <a:rPr lang="en-US" dirty="0"/>
              <a:t>There is a counter to a proliferation of small Streams. If you want to be under a civil law system of a particular sort (say Haredi or Sharia) then that system only applies if all parties are in the same stream. If there is a Chassidic </a:t>
            </a:r>
            <a:r>
              <a:rPr lang="en-US" i="1" dirty="0"/>
              <a:t>and </a:t>
            </a:r>
            <a:r>
              <a:rPr lang="en-US" dirty="0" err="1"/>
              <a:t>Litvakish</a:t>
            </a:r>
            <a:r>
              <a:rPr lang="en-US" dirty="0"/>
              <a:t> stream then all disputes between members of those Streams would fall into the national courts.</a:t>
            </a:r>
          </a:p>
        </p:txBody>
      </p:sp>
    </p:spTree>
    <p:extLst>
      <p:ext uri="{BB962C8B-B14F-4D97-AF65-F5344CB8AC3E}">
        <p14:creationId xmlns:p14="http://schemas.microsoft.com/office/powerpoint/2010/main" val="2478778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A8E45-F384-876F-1930-5F2F7E89EB97}"/>
              </a:ext>
            </a:extLst>
          </p:cNvPr>
          <p:cNvSpPr>
            <a:spLocks noGrp="1"/>
          </p:cNvSpPr>
          <p:nvPr>
            <p:ph type="title"/>
          </p:nvPr>
        </p:nvSpPr>
        <p:spPr/>
        <p:txBody>
          <a:bodyPr/>
          <a:lstStyle/>
          <a:p>
            <a:r>
              <a:rPr lang="en-US" dirty="0"/>
              <a:t>Powers of the Constitutional Assembly</a:t>
            </a:r>
          </a:p>
        </p:txBody>
      </p:sp>
      <p:sp>
        <p:nvSpPr>
          <p:cNvPr id="3" name="Content Placeholder 2">
            <a:extLst>
              <a:ext uri="{FF2B5EF4-FFF2-40B4-BE49-F238E27FC236}">
                <a16:creationId xmlns:a16="http://schemas.microsoft.com/office/drawing/2014/main" id="{B7BC9320-0D9C-87DE-1A8F-76A720EADD6B}"/>
              </a:ext>
            </a:extLst>
          </p:cNvPr>
          <p:cNvSpPr>
            <a:spLocks noGrp="1"/>
          </p:cNvSpPr>
          <p:nvPr>
            <p:ph idx="1"/>
          </p:nvPr>
        </p:nvSpPr>
        <p:spPr/>
        <p:txBody>
          <a:bodyPr>
            <a:normAutofit/>
          </a:bodyPr>
          <a:lstStyle/>
          <a:p>
            <a:r>
              <a:rPr lang="en-US" dirty="0"/>
              <a:t>The Constitutional Assembly can:</a:t>
            </a:r>
          </a:p>
          <a:p>
            <a:pPr lvl="1"/>
            <a:r>
              <a:rPr lang="en-US" dirty="0"/>
              <a:t>Approve judges (51% for lower-court judges, 66% for Supreme Court)</a:t>
            </a:r>
          </a:p>
          <a:p>
            <a:pPr lvl="1"/>
            <a:r>
              <a:rPr lang="en-US" dirty="0"/>
              <a:t>Change the Constitution (75% approval)</a:t>
            </a:r>
          </a:p>
          <a:p>
            <a:pPr lvl="1"/>
            <a:r>
              <a:rPr lang="en-US" dirty="0"/>
              <a:t>Dismiss members of Knesset (75%)</a:t>
            </a:r>
          </a:p>
          <a:p>
            <a:pPr lvl="1"/>
            <a:r>
              <a:rPr lang="en-US" dirty="0"/>
              <a:t>Select the President (51%)</a:t>
            </a:r>
          </a:p>
          <a:p>
            <a:pPr lvl="1"/>
            <a:r>
              <a:rPr lang="en-US" dirty="0"/>
              <a:t>Override the Supreme Court (66%) </a:t>
            </a:r>
          </a:p>
          <a:p>
            <a:r>
              <a:rPr lang="en-US" dirty="0"/>
              <a:t>Because the Assembly overrepresents minorities, minorities are protected in this forum. This gives greater power to future minorities – so the Jewish people can protect their Constitution </a:t>
            </a:r>
            <a:r>
              <a:rPr lang="en-US" i="1" dirty="0"/>
              <a:t>even if they are a minority</a:t>
            </a:r>
            <a:r>
              <a:rPr lang="en-US" dirty="0"/>
              <a:t>.</a:t>
            </a:r>
          </a:p>
        </p:txBody>
      </p:sp>
    </p:spTree>
    <p:extLst>
      <p:ext uri="{BB962C8B-B14F-4D97-AF65-F5344CB8AC3E}">
        <p14:creationId xmlns:p14="http://schemas.microsoft.com/office/powerpoint/2010/main" val="3314953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A8E45-F384-876F-1930-5F2F7E89EB97}"/>
              </a:ext>
            </a:extLst>
          </p:cNvPr>
          <p:cNvSpPr>
            <a:spLocks noGrp="1"/>
          </p:cNvSpPr>
          <p:nvPr>
            <p:ph type="title"/>
          </p:nvPr>
        </p:nvSpPr>
        <p:spPr/>
        <p:txBody>
          <a:bodyPr/>
          <a:lstStyle/>
          <a:p>
            <a:r>
              <a:rPr lang="en-US" dirty="0"/>
              <a:t>Special Voting Considerations</a:t>
            </a:r>
          </a:p>
        </p:txBody>
      </p:sp>
      <p:sp>
        <p:nvSpPr>
          <p:cNvPr id="3" name="Content Placeholder 2">
            <a:extLst>
              <a:ext uri="{FF2B5EF4-FFF2-40B4-BE49-F238E27FC236}">
                <a16:creationId xmlns:a16="http://schemas.microsoft.com/office/drawing/2014/main" id="{B7BC9320-0D9C-87DE-1A8F-76A720EADD6B}"/>
              </a:ext>
            </a:extLst>
          </p:cNvPr>
          <p:cNvSpPr>
            <a:spLocks noGrp="1"/>
          </p:cNvSpPr>
          <p:nvPr>
            <p:ph idx="1"/>
          </p:nvPr>
        </p:nvSpPr>
        <p:spPr/>
        <p:txBody>
          <a:bodyPr>
            <a:normAutofit/>
          </a:bodyPr>
          <a:lstStyle/>
          <a:p>
            <a:r>
              <a:rPr lang="en-US" dirty="0"/>
              <a:t>The Constitutional Assembly has a weighted voting system that gives </a:t>
            </a:r>
            <a:r>
              <a:rPr lang="en-US" i="1" dirty="0"/>
              <a:t>somewhat </a:t>
            </a:r>
            <a:r>
              <a:rPr lang="en-US" dirty="0"/>
              <a:t>greater voting power to those streams who make their members available for military and/or national service (e.g. are more invested in the State). </a:t>
            </a:r>
          </a:p>
          <a:p>
            <a:r>
              <a:rPr lang="en-US" dirty="0"/>
              <a:t>Members </a:t>
            </a:r>
            <a:r>
              <a:rPr lang="en-US" i="1" dirty="0"/>
              <a:t>do not have to serve;</a:t>
            </a:r>
            <a:r>
              <a:rPr lang="en-US" dirty="0"/>
              <a:t> they just have to be available. So, Arab Muslims could make themselves available for the Army or National Service and would see voting benefits as a result, even if the Army did not draft them.</a:t>
            </a:r>
          </a:p>
          <a:p>
            <a:r>
              <a:rPr lang="en-US" dirty="0"/>
              <a:t>A smaller Charedi Stream that refuses service would see some of their ‘small stream’ benefits eroded.</a:t>
            </a:r>
          </a:p>
        </p:txBody>
      </p:sp>
    </p:spTree>
    <p:extLst>
      <p:ext uri="{BB962C8B-B14F-4D97-AF65-F5344CB8AC3E}">
        <p14:creationId xmlns:p14="http://schemas.microsoft.com/office/powerpoint/2010/main" val="3481738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A8E45-F384-876F-1930-5F2F7E89EB97}"/>
              </a:ext>
            </a:extLst>
          </p:cNvPr>
          <p:cNvSpPr>
            <a:spLocks noGrp="1"/>
          </p:cNvSpPr>
          <p:nvPr>
            <p:ph type="title"/>
          </p:nvPr>
        </p:nvSpPr>
        <p:spPr/>
        <p:txBody>
          <a:bodyPr/>
          <a:lstStyle/>
          <a:p>
            <a:r>
              <a:rPr lang="en-US" dirty="0"/>
              <a:t>The Knesset Role</a:t>
            </a:r>
          </a:p>
        </p:txBody>
      </p:sp>
      <p:sp>
        <p:nvSpPr>
          <p:cNvPr id="3" name="Content Placeholder 2">
            <a:extLst>
              <a:ext uri="{FF2B5EF4-FFF2-40B4-BE49-F238E27FC236}">
                <a16:creationId xmlns:a16="http://schemas.microsoft.com/office/drawing/2014/main" id="{B7BC9320-0D9C-87DE-1A8F-76A720EADD6B}"/>
              </a:ext>
            </a:extLst>
          </p:cNvPr>
          <p:cNvSpPr>
            <a:spLocks noGrp="1"/>
          </p:cNvSpPr>
          <p:nvPr>
            <p:ph idx="1"/>
          </p:nvPr>
        </p:nvSpPr>
        <p:spPr/>
        <p:txBody>
          <a:bodyPr>
            <a:normAutofit/>
          </a:bodyPr>
          <a:lstStyle/>
          <a:p>
            <a:r>
              <a:rPr lang="en-US" dirty="0"/>
              <a:t>In the areas of education and welfare, the Knesset would allocate funds on an economic and population basis alone. There would be no ‘micro-allocation’ based on particular interest groups.</a:t>
            </a:r>
          </a:p>
          <a:p>
            <a:r>
              <a:rPr lang="en-US" dirty="0"/>
              <a:t>The Streams would have access to the funds effectively budgeted for their members and would use their own governments to apply the funds.</a:t>
            </a:r>
          </a:p>
          <a:p>
            <a:r>
              <a:rPr lang="en-US" dirty="0"/>
              <a:t>Political combat in these areas would be moved off the Knesset board.</a:t>
            </a:r>
          </a:p>
        </p:txBody>
      </p:sp>
    </p:spTree>
    <p:extLst>
      <p:ext uri="{BB962C8B-B14F-4D97-AF65-F5344CB8AC3E}">
        <p14:creationId xmlns:p14="http://schemas.microsoft.com/office/powerpoint/2010/main" val="3931108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A8E45-F384-876F-1930-5F2F7E89EB97}"/>
              </a:ext>
            </a:extLst>
          </p:cNvPr>
          <p:cNvSpPr>
            <a:spLocks noGrp="1"/>
          </p:cNvSpPr>
          <p:nvPr>
            <p:ph type="title"/>
          </p:nvPr>
        </p:nvSpPr>
        <p:spPr/>
        <p:txBody>
          <a:bodyPr/>
          <a:lstStyle/>
          <a:p>
            <a:r>
              <a:rPr lang="en-US" dirty="0"/>
              <a:t>How would it work?</a:t>
            </a:r>
          </a:p>
        </p:txBody>
      </p:sp>
      <p:sp>
        <p:nvSpPr>
          <p:cNvPr id="3" name="Content Placeholder 2">
            <a:extLst>
              <a:ext uri="{FF2B5EF4-FFF2-40B4-BE49-F238E27FC236}">
                <a16:creationId xmlns:a16="http://schemas.microsoft.com/office/drawing/2014/main" id="{B7BC9320-0D9C-87DE-1A8F-76A720EADD6B}"/>
              </a:ext>
            </a:extLst>
          </p:cNvPr>
          <p:cNvSpPr>
            <a:spLocks noGrp="1"/>
          </p:cNvSpPr>
          <p:nvPr>
            <p:ph idx="1"/>
          </p:nvPr>
        </p:nvSpPr>
        <p:spPr/>
        <p:txBody>
          <a:bodyPr>
            <a:normAutofit/>
          </a:bodyPr>
          <a:lstStyle/>
          <a:p>
            <a:r>
              <a:rPr lang="en-US" dirty="0"/>
              <a:t>Streams would be established and </a:t>
            </a:r>
            <a:r>
              <a:rPr lang="en-US" i="1" dirty="0"/>
              <a:t>if they did not serve their members well</a:t>
            </a:r>
            <a:r>
              <a:rPr lang="en-US" dirty="0"/>
              <a:t> then people would leave them at the next cycle. This is akin to leaving California and moving to Florida.</a:t>
            </a:r>
          </a:p>
          <a:p>
            <a:r>
              <a:rPr lang="en-US" dirty="0"/>
              <a:t>This would create a constant competition for better governance in the areas the Streams affect.</a:t>
            </a:r>
          </a:p>
        </p:txBody>
      </p:sp>
    </p:spTree>
    <p:extLst>
      <p:ext uri="{BB962C8B-B14F-4D97-AF65-F5344CB8AC3E}">
        <p14:creationId xmlns:p14="http://schemas.microsoft.com/office/powerpoint/2010/main" val="162351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A8E45-F384-876F-1930-5F2F7E89EB97}"/>
              </a:ext>
            </a:extLst>
          </p:cNvPr>
          <p:cNvSpPr>
            <a:spLocks noGrp="1"/>
          </p:cNvSpPr>
          <p:nvPr>
            <p:ph type="title"/>
          </p:nvPr>
        </p:nvSpPr>
        <p:spPr/>
        <p:txBody>
          <a:bodyPr/>
          <a:lstStyle/>
          <a:p>
            <a:r>
              <a:rPr lang="en-US" dirty="0"/>
              <a:t>Streams Recognize Reality</a:t>
            </a:r>
          </a:p>
        </p:txBody>
      </p:sp>
      <p:sp>
        <p:nvSpPr>
          <p:cNvPr id="3" name="Content Placeholder 2">
            <a:extLst>
              <a:ext uri="{FF2B5EF4-FFF2-40B4-BE49-F238E27FC236}">
                <a16:creationId xmlns:a16="http://schemas.microsoft.com/office/drawing/2014/main" id="{B7BC9320-0D9C-87DE-1A8F-76A720EADD6B}"/>
              </a:ext>
            </a:extLst>
          </p:cNvPr>
          <p:cNvSpPr>
            <a:spLocks noGrp="1"/>
          </p:cNvSpPr>
          <p:nvPr>
            <p:ph idx="1"/>
          </p:nvPr>
        </p:nvSpPr>
        <p:spPr/>
        <p:txBody>
          <a:bodyPr>
            <a:normAutofit/>
          </a:bodyPr>
          <a:lstStyle/>
          <a:p>
            <a:r>
              <a:rPr lang="en-US" dirty="0"/>
              <a:t>Israel </a:t>
            </a:r>
            <a:r>
              <a:rPr lang="en-US" i="1" dirty="0"/>
              <a:t>already </a:t>
            </a:r>
            <a:r>
              <a:rPr lang="en-US" dirty="0"/>
              <a:t>has Streams.</a:t>
            </a:r>
          </a:p>
          <a:p>
            <a:pPr lvl="1"/>
            <a:r>
              <a:rPr lang="en-US" dirty="0"/>
              <a:t>The Arab and Charedi world already effectively have law and educational systems that are quite distinct from those of the State.</a:t>
            </a:r>
          </a:p>
          <a:p>
            <a:pPr lvl="1"/>
            <a:r>
              <a:rPr lang="en-US" dirty="0"/>
              <a:t>The </a:t>
            </a:r>
            <a:r>
              <a:rPr lang="en-US" dirty="0" err="1"/>
              <a:t>Gemach</a:t>
            </a:r>
            <a:r>
              <a:rPr lang="en-US" dirty="0"/>
              <a:t> system extends that to welfare within the Charedi world.</a:t>
            </a:r>
          </a:p>
          <a:p>
            <a:endParaRPr lang="en-US" dirty="0"/>
          </a:p>
          <a:p>
            <a:r>
              <a:rPr lang="en-US" dirty="0"/>
              <a:t>A Stream-based Constitution would just recognize and formalize reality, thus making for a more stable government that brings peripheral groups into the system.</a:t>
            </a:r>
          </a:p>
        </p:txBody>
      </p:sp>
    </p:spTree>
    <p:extLst>
      <p:ext uri="{BB962C8B-B14F-4D97-AF65-F5344CB8AC3E}">
        <p14:creationId xmlns:p14="http://schemas.microsoft.com/office/powerpoint/2010/main" val="1183253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D776D29F-0A2C-4F75-8582-7C7DFCBD1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AED0D1-E265-7918-3767-16F361B1DFCF}"/>
              </a:ext>
            </a:extLst>
          </p:cNvPr>
          <p:cNvSpPr>
            <a:spLocks noGrp="1"/>
          </p:cNvSpPr>
          <p:nvPr>
            <p:ph type="title"/>
          </p:nvPr>
        </p:nvSpPr>
        <p:spPr>
          <a:xfrm>
            <a:off x="838200" y="1174819"/>
            <a:ext cx="4375151" cy="2858363"/>
          </a:xfrm>
        </p:spPr>
        <p:txBody>
          <a:bodyPr vert="horz" lIns="91440" tIns="45720" rIns="91440" bIns="45720" rtlCol="0" anchor="b">
            <a:normAutofit/>
          </a:bodyPr>
          <a:lstStyle/>
          <a:p>
            <a:r>
              <a:rPr lang="en-US" sz="7200">
                <a:solidFill>
                  <a:schemeClr val="bg1"/>
                </a:solidFill>
              </a:rPr>
              <a:t>Why? </a:t>
            </a:r>
          </a:p>
        </p:txBody>
      </p:sp>
      <p:sp>
        <p:nvSpPr>
          <p:cNvPr id="3" name="Text Placeholder 2">
            <a:extLst>
              <a:ext uri="{FF2B5EF4-FFF2-40B4-BE49-F238E27FC236}">
                <a16:creationId xmlns:a16="http://schemas.microsoft.com/office/drawing/2014/main" id="{19D65CD0-56CA-521E-5B0E-DBC228B83C35}"/>
              </a:ext>
            </a:extLst>
          </p:cNvPr>
          <p:cNvSpPr>
            <a:spLocks noGrp="1"/>
          </p:cNvSpPr>
          <p:nvPr>
            <p:ph type="body" idx="1"/>
          </p:nvPr>
        </p:nvSpPr>
        <p:spPr>
          <a:xfrm>
            <a:off x="838200" y="4414180"/>
            <a:ext cx="4377793" cy="1594508"/>
          </a:xfrm>
        </p:spPr>
        <p:txBody>
          <a:bodyPr vert="horz" lIns="91440" tIns="45720" rIns="91440" bIns="45720" rtlCol="0">
            <a:normAutofit/>
          </a:bodyPr>
          <a:lstStyle/>
          <a:p>
            <a:r>
              <a:rPr lang="en-US" dirty="0">
                <a:solidFill>
                  <a:schemeClr val="bg1"/>
                </a:solidFill>
              </a:rPr>
              <a:t>And Why Now?</a:t>
            </a:r>
          </a:p>
        </p:txBody>
      </p:sp>
      <p:pic>
        <p:nvPicPr>
          <p:cNvPr id="3074" name="Picture 2">
            <a:extLst>
              <a:ext uri="{FF2B5EF4-FFF2-40B4-BE49-F238E27FC236}">
                <a16:creationId xmlns:a16="http://schemas.microsoft.com/office/drawing/2014/main" id="{C429A5A1-B761-BE68-ED47-0CC60DB074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025" r="34582"/>
          <a:stretch/>
        </p:blipFill>
        <p:spPr bwMode="auto">
          <a:xfrm>
            <a:off x="5682343" y="1"/>
            <a:ext cx="6509657" cy="6857999"/>
          </a:xfrm>
          <a:custGeom>
            <a:avLst/>
            <a:gdLst/>
            <a:ahLst/>
            <a:cxnLst/>
            <a:rect l="l" t="t" r="r" b="b"/>
            <a:pathLst>
              <a:path w="650965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0"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3" y="528850"/>
                  <a:pt x="335480" y="536547"/>
                  <a:pt x="337867" y="544146"/>
                </a:cubicBezTo>
                <a:lnTo>
                  <a:pt x="340032" y="549926"/>
                </a:lnTo>
                <a:lnTo>
                  <a:pt x="340448" y="551717"/>
                </a:lnTo>
                <a:lnTo>
                  <a:pt x="346286" y="566616"/>
                </a:lnTo>
                <a:lnTo>
                  <a:pt x="346338" y="566754"/>
                </a:lnTo>
                <a:lnTo>
                  <a:pt x="352655" y="583595"/>
                </a:lnTo>
                <a:lnTo>
                  <a:pt x="359452" y="612658"/>
                </a:lnTo>
                <a:cubicBezTo>
                  <a:pt x="358987" y="604728"/>
                  <a:pt x="357230" y="597005"/>
                  <a:pt x="354829" y="589388"/>
                </a:cubicBezTo>
                <a:lnTo>
                  <a:pt x="352655" y="583595"/>
                </a:lnTo>
                <a:lnTo>
                  <a:pt x="352236" y="581804"/>
                </a:lnTo>
                <a:lnTo>
                  <a:pt x="346286" y="566616"/>
                </a:lnTo>
                <a:lnTo>
                  <a:pt x="340032" y="549926"/>
                </a:lnTo>
                <a:close/>
                <a:moveTo>
                  <a:pt x="384407" y="268794"/>
                </a:moveTo>
                <a:lnTo>
                  <a:pt x="387838" y="328017"/>
                </a:lnTo>
                <a:cubicBezTo>
                  <a:pt x="389527" y="318646"/>
                  <a:pt x="389932" y="309031"/>
                  <a:pt x="389283" y="299164"/>
                </a:cubicBezTo>
                <a:cubicBezTo>
                  <a:pt x="388635" y="289296"/>
                  <a:pt x="386932" y="279176"/>
                  <a:pt x="384407" y="268794"/>
                </a:cubicBezTo>
                <a:close/>
                <a:moveTo>
                  <a:pt x="66991" y="0"/>
                </a:moveTo>
                <a:lnTo>
                  <a:pt x="6509657" y="0"/>
                </a:lnTo>
                <a:lnTo>
                  <a:pt x="6509657" y="6857999"/>
                </a:lnTo>
                <a:lnTo>
                  <a:pt x="149318" y="6857999"/>
                </a:lnTo>
                <a:lnTo>
                  <a:pt x="149318" y="6857457"/>
                </a:lnTo>
                <a:lnTo>
                  <a:pt x="22079" y="6857457"/>
                </a:lnTo>
                <a:lnTo>
                  <a:pt x="26850" y="6796804"/>
                </a:lnTo>
                <a:cubicBezTo>
                  <a:pt x="32161" y="6777207"/>
                  <a:pt x="39591" y="6758011"/>
                  <a:pt x="44354" y="6738388"/>
                </a:cubicBezTo>
                <a:cubicBezTo>
                  <a:pt x="48736" y="6720103"/>
                  <a:pt x="58832" y="6702955"/>
                  <a:pt x="67214" y="6685617"/>
                </a:cubicBezTo>
                <a:cubicBezTo>
                  <a:pt x="83217" y="6652472"/>
                  <a:pt x="73120" y="6617036"/>
                  <a:pt x="77310" y="6583128"/>
                </a:cubicBezTo>
                <a:cubicBezTo>
                  <a:pt x="78645" y="6572269"/>
                  <a:pt x="80168" y="6561411"/>
                  <a:pt x="82837" y="6550742"/>
                </a:cubicBezTo>
                <a:cubicBezTo>
                  <a:pt x="89885" y="6521593"/>
                  <a:pt x="95981" y="6491874"/>
                  <a:pt x="105697" y="6463490"/>
                </a:cubicBezTo>
                <a:cubicBezTo>
                  <a:pt x="116556" y="6431292"/>
                  <a:pt x="131034" y="6400429"/>
                  <a:pt x="146086" y="6363664"/>
                </a:cubicBezTo>
                <a:cubicBezTo>
                  <a:pt x="142275" y="6350899"/>
                  <a:pt x="131986" y="6331277"/>
                  <a:pt x="131034" y="6311084"/>
                </a:cubicBezTo>
                <a:cubicBezTo>
                  <a:pt x="127795" y="6246121"/>
                  <a:pt x="145513" y="6185351"/>
                  <a:pt x="173518" y="6127247"/>
                </a:cubicBezTo>
                <a:cubicBezTo>
                  <a:pt x="181899" y="6109530"/>
                  <a:pt x="187424" y="6090477"/>
                  <a:pt x="195616" y="6072569"/>
                </a:cubicBezTo>
                <a:cubicBezTo>
                  <a:pt x="198472" y="6066284"/>
                  <a:pt x="204569" y="6058092"/>
                  <a:pt x="210285" y="6056948"/>
                </a:cubicBezTo>
                <a:cubicBezTo>
                  <a:pt x="243432" y="6050282"/>
                  <a:pt x="242863" y="6025515"/>
                  <a:pt x="244766" y="5999796"/>
                </a:cubicBezTo>
                <a:cubicBezTo>
                  <a:pt x="247051" y="5969124"/>
                  <a:pt x="252386" y="5938836"/>
                  <a:pt x="256958" y="5908355"/>
                </a:cubicBezTo>
                <a:cubicBezTo>
                  <a:pt x="257530" y="5904353"/>
                  <a:pt x="261531" y="5900735"/>
                  <a:pt x="264200" y="5897114"/>
                </a:cubicBezTo>
                <a:cubicBezTo>
                  <a:pt x="268199" y="5891590"/>
                  <a:pt x="274295" y="5886447"/>
                  <a:pt x="275818" y="5880348"/>
                </a:cubicBezTo>
                <a:cubicBezTo>
                  <a:pt x="283249" y="5849107"/>
                  <a:pt x="289535" y="5817674"/>
                  <a:pt x="296393" y="5786239"/>
                </a:cubicBezTo>
                <a:cubicBezTo>
                  <a:pt x="297918" y="5779191"/>
                  <a:pt x="299823" y="5771953"/>
                  <a:pt x="302870" y="5765474"/>
                </a:cubicBezTo>
                <a:cubicBezTo>
                  <a:pt x="305728" y="5759378"/>
                  <a:pt x="310683" y="5754234"/>
                  <a:pt x="313730" y="5748136"/>
                </a:cubicBezTo>
                <a:cubicBezTo>
                  <a:pt x="321920" y="5731564"/>
                  <a:pt x="329541" y="5714607"/>
                  <a:pt x="338685" y="5695178"/>
                </a:cubicBezTo>
                <a:cubicBezTo>
                  <a:pt x="321541" y="5684320"/>
                  <a:pt x="331257" y="5669647"/>
                  <a:pt x="339447" y="5651360"/>
                </a:cubicBezTo>
                <a:cubicBezTo>
                  <a:pt x="347830" y="5632691"/>
                  <a:pt x="350497" y="5611164"/>
                  <a:pt x="353545"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5" y="4893907"/>
                  <a:pt x="406697" y="4884572"/>
                </a:cubicBezTo>
                <a:cubicBezTo>
                  <a:pt x="399647" y="4857522"/>
                  <a:pt x="388978" y="4831420"/>
                  <a:pt x="384216" y="4803988"/>
                </a:cubicBezTo>
                <a:cubicBezTo>
                  <a:pt x="381551" y="4788747"/>
                  <a:pt x="386312" y="4771793"/>
                  <a:pt x="389741" y="4755980"/>
                </a:cubicBezTo>
                <a:cubicBezTo>
                  <a:pt x="393362"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2" y="4346201"/>
                  <a:pt x="391265" y="4340674"/>
                  <a:pt x="392218" y="4335722"/>
                </a:cubicBezTo>
                <a:cubicBezTo>
                  <a:pt x="401743" y="4281810"/>
                  <a:pt x="387838" y="4231324"/>
                  <a:pt x="369547" y="4181603"/>
                </a:cubicBezTo>
                <a:cubicBezTo>
                  <a:pt x="367643" y="4176461"/>
                  <a:pt x="368214" y="4170174"/>
                  <a:pt x="368595" y="4164458"/>
                </a:cubicBezTo>
                <a:cubicBezTo>
                  <a:pt x="369928" y="4148453"/>
                  <a:pt x="376597" y="4131119"/>
                  <a:pt x="372597" y="4116641"/>
                </a:cubicBezTo>
                <a:cubicBezTo>
                  <a:pt x="361546" y="4078159"/>
                  <a:pt x="348211" y="4040058"/>
                  <a:pt x="331447" y="4003861"/>
                </a:cubicBezTo>
                <a:cubicBezTo>
                  <a:pt x="314494" y="3967091"/>
                  <a:pt x="300203" y="3932993"/>
                  <a:pt x="317349" y="3890891"/>
                </a:cubicBezTo>
                <a:cubicBezTo>
                  <a:pt x="324589" y="3872985"/>
                  <a:pt x="319445" y="3849362"/>
                  <a:pt x="317541" y="3828785"/>
                </a:cubicBezTo>
                <a:cubicBezTo>
                  <a:pt x="316016" y="3813737"/>
                  <a:pt x="307443" y="3799258"/>
                  <a:pt x="307443" y="3784397"/>
                </a:cubicBezTo>
                <a:cubicBezTo>
                  <a:pt x="307443" y="3744770"/>
                  <a:pt x="297345" y="3709529"/>
                  <a:pt x="276771" y="3675238"/>
                </a:cubicBezTo>
                <a:cubicBezTo>
                  <a:pt x="268770" y="3661899"/>
                  <a:pt x="274106" y="3641134"/>
                  <a:pt x="272009" y="3623799"/>
                </a:cubicBezTo>
                <a:cubicBezTo>
                  <a:pt x="269533" y="3605509"/>
                  <a:pt x="267247" y="3586653"/>
                  <a:pt x="261720" y="3569124"/>
                </a:cubicBezTo>
                <a:cubicBezTo>
                  <a:pt x="247243" y="3523785"/>
                  <a:pt x="230859" y="3479015"/>
                  <a:pt x="215618" y="3433866"/>
                </a:cubicBezTo>
                <a:cubicBezTo>
                  <a:pt x="203045" y="3396719"/>
                  <a:pt x="212951" y="3360139"/>
                  <a:pt x="218286" y="3323372"/>
                </a:cubicBezTo>
                <a:cubicBezTo>
                  <a:pt x="221715" y="3300319"/>
                  <a:pt x="229907" y="3278795"/>
                  <a:pt x="217715" y="3252885"/>
                </a:cubicBezTo>
                <a:cubicBezTo>
                  <a:pt x="206093" y="3228119"/>
                  <a:pt x="208761" y="3196686"/>
                  <a:pt x="202475" y="3168870"/>
                </a:cubicBezTo>
                <a:cubicBezTo>
                  <a:pt x="197141" y="3145436"/>
                  <a:pt x="188566" y="3122770"/>
                  <a:pt x="180184" y="3100099"/>
                </a:cubicBezTo>
                <a:cubicBezTo>
                  <a:pt x="168753" y="3069235"/>
                  <a:pt x="156753" y="3038756"/>
                  <a:pt x="162468" y="3005035"/>
                </a:cubicBezTo>
                <a:cubicBezTo>
                  <a:pt x="168945" y="2966742"/>
                  <a:pt x="144560" y="2940455"/>
                  <a:pt x="128366" y="2910353"/>
                </a:cubicBezTo>
                <a:cubicBezTo>
                  <a:pt x="117318" y="2889587"/>
                  <a:pt x="109126" y="2866918"/>
                  <a:pt x="102268" y="2844248"/>
                </a:cubicBezTo>
                <a:cubicBezTo>
                  <a:pt x="93313" y="2813958"/>
                  <a:pt x="87978" y="2782716"/>
                  <a:pt x="79216" y="2752235"/>
                </a:cubicBezTo>
                <a:cubicBezTo>
                  <a:pt x="66072" y="2706131"/>
                  <a:pt x="55785"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1" y="2360933"/>
                </a:cubicBezTo>
                <a:cubicBezTo>
                  <a:pt x="28541" y="2356744"/>
                  <a:pt x="36543" y="2344741"/>
                  <a:pt x="37877" y="2335405"/>
                </a:cubicBezTo>
                <a:cubicBezTo>
                  <a:pt x="41877" y="2307402"/>
                  <a:pt x="35971" y="2281683"/>
                  <a:pt x="23017" y="2254633"/>
                </a:cubicBezTo>
                <a:cubicBezTo>
                  <a:pt x="10824" y="2229296"/>
                  <a:pt x="12158" y="2197670"/>
                  <a:pt x="7395" y="2168903"/>
                </a:cubicBezTo>
                <a:cubicBezTo>
                  <a:pt x="5680"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4" y="1938009"/>
                  <a:pt x="18445" y="1921817"/>
                </a:cubicBezTo>
                <a:cubicBezTo>
                  <a:pt x="19779" y="1915912"/>
                  <a:pt x="24922" y="1910004"/>
                  <a:pt x="24161" y="1904673"/>
                </a:cubicBezTo>
                <a:cubicBezTo>
                  <a:pt x="15968" y="1851709"/>
                  <a:pt x="52545" y="1813610"/>
                  <a:pt x="68738" y="1768838"/>
                </a:cubicBezTo>
                <a:cubicBezTo>
                  <a:pt x="85886" y="1721785"/>
                  <a:pt x="112174" y="1676253"/>
                  <a:pt x="104363" y="1623675"/>
                </a:cubicBezTo>
                <a:cubicBezTo>
                  <a:pt x="99601" y="1591859"/>
                  <a:pt x="88551" y="1561189"/>
                  <a:pt x="81882" y="1529563"/>
                </a:cubicBezTo>
                <a:cubicBezTo>
                  <a:pt x="79597" y="1518324"/>
                  <a:pt x="79978" y="1505751"/>
                  <a:pt x="82264" y="1494509"/>
                </a:cubicBezTo>
                <a:cubicBezTo>
                  <a:pt x="92743" y="1440216"/>
                  <a:pt x="94266" y="1386684"/>
                  <a:pt x="77120" y="1333341"/>
                </a:cubicBezTo>
                <a:cubicBezTo>
                  <a:pt x="74262" y="1324198"/>
                  <a:pt x="71597" y="1314483"/>
                  <a:pt x="71597" y="1304955"/>
                </a:cubicBezTo>
                <a:cubicBezTo>
                  <a:pt x="71597" y="1252757"/>
                  <a:pt x="75597" y="1201512"/>
                  <a:pt x="94266" y="1151600"/>
                </a:cubicBezTo>
                <a:cubicBezTo>
                  <a:pt x="100553" y="1134834"/>
                  <a:pt x="96553" y="1114449"/>
                  <a:pt x="98077" y="1095972"/>
                </a:cubicBezTo>
                <a:cubicBezTo>
                  <a:pt x="99409" y="1078826"/>
                  <a:pt x="99981" y="1061298"/>
                  <a:pt x="104363" y="1044725"/>
                </a:cubicBezTo>
                <a:cubicBezTo>
                  <a:pt x="110839" y="1020529"/>
                  <a:pt x="111601" y="998052"/>
                  <a:pt x="105887" y="973095"/>
                </a:cubicBezTo>
                <a:cubicBezTo>
                  <a:pt x="100553" y="949281"/>
                  <a:pt x="103219" y="923562"/>
                  <a:pt x="103029" y="898797"/>
                </a:cubicBezTo>
                <a:cubicBezTo>
                  <a:pt x="102839" y="871173"/>
                  <a:pt x="102649" y="843552"/>
                  <a:pt x="103601" y="815929"/>
                </a:cubicBezTo>
                <a:cubicBezTo>
                  <a:pt x="103981" y="804877"/>
                  <a:pt x="111601" y="792306"/>
                  <a:pt x="108553" y="783158"/>
                </a:cubicBezTo>
                <a:cubicBezTo>
                  <a:pt x="98267" y="753633"/>
                  <a:pt x="110649" y="724104"/>
                  <a:pt x="105126" y="694576"/>
                </a:cubicBezTo>
                <a:cubicBezTo>
                  <a:pt x="102268" y="680096"/>
                  <a:pt x="110078" y="663713"/>
                  <a:pt x="110839" y="648092"/>
                </a:cubicBezTo>
                <a:cubicBezTo>
                  <a:pt x="112174" y="622564"/>
                  <a:pt x="111601" y="597037"/>
                  <a:pt x="111983" y="571508"/>
                </a:cubicBezTo>
                <a:cubicBezTo>
                  <a:pt x="112174" y="563125"/>
                  <a:pt x="112936" y="554933"/>
                  <a:pt x="113318" y="546552"/>
                </a:cubicBezTo>
                <a:cubicBezTo>
                  <a:pt x="113697" y="539121"/>
                  <a:pt x="115412" y="531310"/>
                  <a:pt x="114080" y="524262"/>
                </a:cubicBezTo>
                <a:cubicBezTo>
                  <a:pt x="109315" y="498733"/>
                  <a:pt x="101505" y="473587"/>
                  <a:pt x="98457" y="447870"/>
                </a:cubicBezTo>
                <a:cubicBezTo>
                  <a:pt x="95792" y="425581"/>
                  <a:pt x="99409" y="402529"/>
                  <a:pt x="97505" y="380050"/>
                </a:cubicBezTo>
                <a:cubicBezTo>
                  <a:pt x="94266" y="340425"/>
                  <a:pt x="88551" y="300800"/>
                  <a:pt x="84930" y="261173"/>
                </a:cubicBezTo>
                <a:cubicBezTo>
                  <a:pt x="84168" y="252600"/>
                  <a:pt x="88933" y="243648"/>
                  <a:pt x="89313" y="234883"/>
                </a:cubicBezTo>
                <a:cubicBezTo>
                  <a:pt x="90266" y="207450"/>
                  <a:pt x="90457" y="180017"/>
                  <a:pt x="91026" y="152584"/>
                </a:cubicBezTo>
                <a:cubicBezTo>
                  <a:pt x="91218" y="136963"/>
                  <a:pt x="90647" y="121150"/>
                  <a:pt x="92361" y="105718"/>
                </a:cubicBezTo>
                <a:cubicBezTo>
                  <a:pt x="94648" y="85336"/>
                  <a:pt x="98077" y="66857"/>
                  <a:pt x="83217" y="47806"/>
                </a:cubicBezTo>
                <a:cubicBezTo>
                  <a:pt x="77453" y="40471"/>
                  <a:pt x="73691" y="32636"/>
                  <a:pt x="71206" y="24480"/>
                </a:cubicBezTo>
                <a:close/>
              </a:path>
            </a:pathLst>
          </a:custGeom>
          <a:noFill/>
          <a:effectLst>
            <a:outerShdw blurRad="381000" dist="152400" dir="10800000" algn="r" rotWithShape="0">
              <a:prstClr val="black">
                <a:alpha val="10000"/>
              </a:prstClr>
            </a:outerShdw>
          </a:effectLst>
          <a:extLst>
            <a:ext uri="{909E8E84-426E-40DD-AFC4-6F175D3DCCD1}">
              <a14:hiddenFill xmlns:a14="http://schemas.microsoft.com/office/drawing/2010/main">
                <a:solidFill>
                  <a:srgbClr val="FFFFFF"/>
                </a:solidFill>
              </a14:hiddenFill>
            </a:ext>
          </a:extLst>
        </p:spPr>
      </p:pic>
      <p:sp>
        <p:nvSpPr>
          <p:cNvPr id="3081" name="Freeform: Shape 3080">
            <a:extLst>
              <a:ext uri="{FF2B5EF4-FFF2-40B4-BE49-F238E27FC236}">
                <a16:creationId xmlns:a16="http://schemas.microsoft.com/office/drawing/2014/main" id="{C4D41903-2C9D-4F9E-AA1F-6161F8A6F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83" name="Freeform: Shape 3082">
            <a:extLst>
              <a:ext uri="{FF2B5EF4-FFF2-40B4-BE49-F238E27FC236}">
                <a16:creationId xmlns:a16="http://schemas.microsoft.com/office/drawing/2014/main" id="{9E4574B5-C90E-412D-BAB0-B9F483290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83817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776D29F-0A2C-4F75-8582-7C7DFCBD1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AED0D1-E265-7918-3767-16F361B1DFCF}"/>
              </a:ext>
            </a:extLst>
          </p:cNvPr>
          <p:cNvSpPr>
            <a:spLocks noGrp="1"/>
          </p:cNvSpPr>
          <p:nvPr>
            <p:ph type="title"/>
          </p:nvPr>
        </p:nvSpPr>
        <p:spPr>
          <a:xfrm>
            <a:off x="838200" y="1174819"/>
            <a:ext cx="4375151" cy="2858363"/>
          </a:xfrm>
        </p:spPr>
        <p:txBody>
          <a:bodyPr vert="horz" lIns="91440" tIns="45720" rIns="91440" bIns="45720" rtlCol="0" anchor="b">
            <a:normAutofit/>
          </a:bodyPr>
          <a:lstStyle/>
          <a:p>
            <a:r>
              <a:rPr lang="en-US" sz="7200" dirty="0">
                <a:solidFill>
                  <a:schemeClr val="bg1"/>
                </a:solidFill>
              </a:rPr>
              <a:t>Building Bridges</a:t>
            </a:r>
          </a:p>
        </p:txBody>
      </p:sp>
      <p:sp>
        <p:nvSpPr>
          <p:cNvPr id="3" name="Text Placeholder 2">
            <a:extLst>
              <a:ext uri="{FF2B5EF4-FFF2-40B4-BE49-F238E27FC236}">
                <a16:creationId xmlns:a16="http://schemas.microsoft.com/office/drawing/2014/main" id="{19D65CD0-56CA-521E-5B0E-DBC228B83C35}"/>
              </a:ext>
            </a:extLst>
          </p:cNvPr>
          <p:cNvSpPr>
            <a:spLocks noGrp="1"/>
          </p:cNvSpPr>
          <p:nvPr>
            <p:ph type="body" idx="1"/>
          </p:nvPr>
        </p:nvSpPr>
        <p:spPr>
          <a:xfrm>
            <a:off x="838200" y="4414180"/>
            <a:ext cx="4377793" cy="1594508"/>
          </a:xfrm>
        </p:spPr>
        <p:txBody>
          <a:bodyPr vert="horz" lIns="91440" tIns="45720" rIns="91440" bIns="45720" rtlCol="0">
            <a:normAutofit/>
          </a:bodyPr>
          <a:lstStyle/>
          <a:p>
            <a:r>
              <a:rPr lang="en-US" dirty="0">
                <a:solidFill>
                  <a:schemeClr val="bg1"/>
                </a:solidFill>
              </a:rPr>
              <a:t>Clusters &amp; National Moderation</a:t>
            </a:r>
          </a:p>
        </p:txBody>
      </p:sp>
      <p:pic>
        <p:nvPicPr>
          <p:cNvPr id="2050" name="Picture 2" descr="undefined">
            <a:extLst>
              <a:ext uri="{FF2B5EF4-FFF2-40B4-BE49-F238E27FC236}">
                <a16:creationId xmlns:a16="http://schemas.microsoft.com/office/drawing/2014/main" id="{B3B9D7BB-5957-C317-6D5D-F4AFAD03DE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377" r="12432"/>
          <a:stretch/>
        </p:blipFill>
        <p:spPr bwMode="auto">
          <a:xfrm>
            <a:off x="5682343" y="1"/>
            <a:ext cx="6509657" cy="6857999"/>
          </a:xfrm>
          <a:custGeom>
            <a:avLst/>
            <a:gdLst/>
            <a:ahLst/>
            <a:cxnLst/>
            <a:rect l="l" t="t" r="r" b="b"/>
            <a:pathLst>
              <a:path w="650965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0"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3" y="528850"/>
                  <a:pt x="335480" y="536547"/>
                  <a:pt x="337867" y="544146"/>
                </a:cubicBezTo>
                <a:lnTo>
                  <a:pt x="340032" y="549926"/>
                </a:lnTo>
                <a:lnTo>
                  <a:pt x="340448" y="551717"/>
                </a:lnTo>
                <a:lnTo>
                  <a:pt x="346286" y="566616"/>
                </a:lnTo>
                <a:lnTo>
                  <a:pt x="346338" y="566754"/>
                </a:lnTo>
                <a:lnTo>
                  <a:pt x="352655" y="583595"/>
                </a:lnTo>
                <a:lnTo>
                  <a:pt x="359452" y="612658"/>
                </a:lnTo>
                <a:cubicBezTo>
                  <a:pt x="358987" y="604728"/>
                  <a:pt x="357230" y="597005"/>
                  <a:pt x="354829" y="589388"/>
                </a:cubicBezTo>
                <a:lnTo>
                  <a:pt x="352655" y="583595"/>
                </a:lnTo>
                <a:lnTo>
                  <a:pt x="352236" y="581804"/>
                </a:lnTo>
                <a:lnTo>
                  <a:pt x="346286" y="566616"/>
                </a:lnTo>
                <a:lnTo>
                  <a:pt x="340032" y="549926"/>
                </a:lnTo>
                <a:close/>
                <a:moveTo>
                  <a:pt x="384407" y="268794"/>
                </a:moveTo>
                <a:lnTo>
                  <a:pt x="387838" y="328017"/>
                </a:lnTo>
                <a:cubicBezTo>
                  <a:pt x="389527" y="318646"/>
                  <a:pt x="389932" y="309031"/>
                  <a:pt x="389283" y="299164"/>
                </a:cubicBezTo>
                <a:cubicBezTo>
                  <a:pt x="388635" y="289296"/>
                  <a:pt x="386932" y="279176"/>
                  <a:pt x="384407" y="268794"/>
                </a:cubicBezTo>
                <a:close/>
                <a:moveTo>
                  <a:pt x="66991" y="0"/>
                </a:moveTo>
                <a:lnTo>
                  <a:pt x="6509657" y="0"/>
                </a:lnTo>
                <a:lnTo>
                  <a:pt x="6509657" y="6857999"/>
                </a:lnTo>
                <a:lnTo>
                  <a:pt x="149318" y="6857999"/>
                </a:lnTo>
                <a:lnTo>
                  <a:pt x="149318" y="6857457"/>
                </a:lnTo>
                <a:lnTo>
                  <a:pt x="22079" y="6857457"/>
                </a:lnTo>
                <a:lnTo>
                  <a:pt x="26850" y="6796804"/>
                </a:lnTo>
                <a:cubicBezTo>
                  <a:pt x="32161" y="6777207"/>
                  <a:pt x="39591" y="6758011"/>
                  <a:pt x="44354" y="6738388"/>
                </a:cubicBezTo>
                <a:cubicBezTo>
                  <a:pt x="48736" y="6720103"/>
                  <a:pt x="58832" y="6702955"/>
                  <a:pt x="67214" y="6685617"/>
                </a:cubicBezTo>
                <a:cubicBezTo>
                  <a:pt x="83217" y="6652472"/>
                  <a:pt x="73120" y="6617036"/>
                  <a:pt x="77310" y="6583128"/>
                </a:cubicBezTo>
                <a:cubicBezTo>
                  <a:pt x="78645" y="6572269"/>
                  <a:pt x="80168" y="6561411"/>
                  <a:pt x="82837" y="6550742"/>
                </a:cubicBezTo>
                <a:cubicBezTo>
                  <a:pt x="89885" y="6521593"/>
                  <a:pt x="95981" y="6491874"/>
                  <a:pt x="105697" y="6463490"/>
                </a:cubicBezTo>
                <a:cubicBezTo>
                  <a:pt x="116556" y="6431292"/>
                  <a:pt x="131034" y="6400429"/>
                  <a:pt x="146086" y="6363664"/>
                </a:cubicBezTo>
                <a:cubicBezTo>
                  <a:pt x="142275" y="6350899"/>
                  <a:pt x="131986" y="6331277"/>
                  <a:pt x="131034" y="6311084"/>
                </a:cubicBezTo>
                <a:cubicBezTo>
                  <a:pt x="127795" y="6246121"/>
                  <a:pt x="145513" y="6185351"/>
                  <a:pt x="173518" y="6127247"/>
                </a:cubicBezTo>
                <a:cubicBezTo>
                  <a:pt x="181899" y="6109530"/>
                  <a:pt x="187424" y="6090477"/>
                  <a:pt x="195616" y="6072569"/>
                </a:cubicBezTo>
                <a:cubicBezTo>
                  <a:pt x="198472" y="6066284"/>
                  <a:pt x="204569" y="6058092"/>
                  <a:pt x="210285" y="6056948"/>
                </a:cubicBezTo>
                <a:cubicBezTo>
                  <a:pt x="243432" y="6050282"/>
                  <a:pt x="242863" y="6025515"/>
                  <a:pt x="244766" y="5999796"/>
                </a:cubicBezTo>
                <a:cubicBezTo>
                  <a:pt x="247051" y="5969124"/>
                  <a:pt x="252386" y="5938836"/>
                  <a:pt x="256958" y="5908355"/>
                </a:cubicBezTo>
                <a:cubicBezTo>
                  <a:pt x="257530" y="5904353"/>
                  <a:pt x="261531" y="5900735"/>
                  <a:pt x="264200" y="5897114"/>
                </a:cubicBezTo>
                <a:cubicBezTo>
                  <a:pt x="268199" y="5891590"/>
                  <a:pt x="274295" y="5886447"/>
                  <a:pt x="275818" y="5880348"/>
                </a:cubicBezTo>
                <a:cubicBezTo>
                  <a:pt x="283249" y="5849107"/>
                  <a:pt x="289535" y="5817674"/>
                  <a:pt x="296393" y="5786239"/>
                </a:cubicBezTo>
                <a:cubicBezTo>
                  <a:pt x="297918" y="5779191"/>
                  <a:pt x="299823" y="5771953"/>
                  <a:pt x="302870" y="5765474"/>
                </a:cubicBezTo>
                <a:cubicBezTo>
                  <a:pt x="305728" y="5759378"/>
                  <a:pt x="310683" y="5754234"/>
                  <a:pt x="313730" y="5748136"/>
                </a:cubicBezTo>
                <a:cubicBezTo>
                  <a:pt x="321920" y="5731564"/>
                  <a:pt x="329541" y="5714607"/>
                  <a:pt x="338685" y="5695178"/>
                </a:cubicBezTo>
                <a:cubicBezTo>
                  <a:pt x="321541" y="5684320"/>
                  <a:pt x="331257" y="5669647"/>
                  <a:pt x="339447" y="5651360"/>
                </a:cubicBezTo>
                <a:cubicBezTo>
                  <a:pt x="347830" y="5632691"/>
                  <a:pt x="350497" y="5611164"/>
                  <a:pt x="353545"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5" y="4893907"/>
                  <a:pt x="406697" y="4884572"/>
                </a:cubicBezTo>
                <a:cubicBezTo>
                  <a:pt x="399647" y="4857522"/>
                  <a:pt x="388978" y="4831420"/>
                  <a:pt x="384216" y="4803988"/>
                </a:cubicBezTo>
                <a:cubicBezTo>
                  <a:pt x="381551" y="4788747"/>
                  <a:pt x="386312" y="4771793"/>
                  <a:pt x="389741" y="4755980"/>
                </a:cubicBezTo>
                <a:cubicBezTo>
                  <a:pt x="393362"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2" y="4346201"/>
                  <a:pt x="391265" y="4340674"/>
                  <a:pt x="392218" y="4335722"/>
                </a:cubicBezTo>
                <a:cubicBezTo>
                  <a:pt x="401743" y="4281810"/>
                  <a:pt x="387838" y="4231324"/>
                  <a:pt x="369547" y="4181603"/>
                </a:cubicBezTo>
                <a:cubicBezTo>
                  <a:pt x="367643" y="4176461"/>
                  <a:pt x="368214" y="4170174"/>
                  <a:pt x="368595" y="4164458"/>
                </a:cubicBezTo>
                <a:cubicBezTo>
                  <a:pt x="369928" y="4148453"/>
                  <a:pt x="376597" y="4131119"/>
                  <a:pt x="372597" y="4116641"/>
                </a:cubicBezTo>
                <a:cubicBezTo>
                  <a:pt x="361546" y="4078159"/>
                  <a:pt x="348211" y="4040058"/>
                  <a:pt x="331447" y="4003861"/>
                </a:cubicBezTo>
                <a:cubicBezTo>
                  <a:pt x="314494" y="3967091"/>
                  <a:pt x="300203" y="3932993"/>
                  <a:pt x="317349" y="3890891"/>
                </a:cubicBezTo>
                <a:cubicBezTo>
                  <a:pt x="324589" y="3872985"/>
                  <a:pt x="319445" y="3849362"/>
                  <a:pt x="317541" y="3828785"/>
                </a:cubicBezTo>
                <a:cubicBezTo>
                  <a:pt x="316016" y="3813737"/>
                  <a:pt x="307443" y="3799258"/>
                  <a:pt x="307443" y="3784397"/>
                </a:cubicBezTo>
                <a:cubicBezTo>
                  <a:pt x="307443" y="3744770"/>
                  <a:pt x="297345" y="3709529"/>
                  <a:pt x="276771" y="3675238"/>
                </a:cubicBezTo>
                <a:cubicBezTo>
                  <a:pt x="268770" y="3661899"/>
                  <a:pt x="274106" y="3641134"/>
                  <a:pt x="272009" y="3623799"/>
                </a:cubicBezTo>
                <a:cubicBezTo>
                  <a:pt x="269533" y="3605509"/>
                  <a:pt x="267247" y="3586653"/>
                  <a:pt x="261720" y="3569124"/>
                </a:cubicBezTo>
                <a:cubicBezTo>
                  <a:pt x="247243" y="3523785"/>
                  <a:pt x="230859" y="3479015"/>
                  <a:pt x="215618" y="3433866"/>
                </a:cubicBezTo>
                <a:cubicBezTo>
                  <a:pt x="203045" y="3396719"/>
                  <a:pt x="212951" y="3360139"/>
                  <a:pt x="218286" y="3323372"/>
                </a:cubicBezTo>
                <a:cubicBezTo>
                  <a:pt x="221715" y="3300319"/>
                  <a:pt x="229907" y="3278795"/>
                  <a:pt x="217715" y="3252885"/>
                </a:cubicBezTo>
                <a:cubicBezTo>
                  <a:pt x="206093" y="3228119"/>
                  <a:pt x="208761" y="3196686"/>
                  <a:pt x="202475" y="3168870"/>
                </a:cubicBezTo>
                <a:cubicBezTo>
                  <a:pt x="197141" y="3145436"/>
                  <a:pt x="188566" y="3122770"/>
                  <a:pt x="180184" y="3100099"/>
                </a:cubicBezTo>
                <a:cubicBezTo>
                  <a:pt x="168753" y="3069235"/>
                  <a:pt x="156753" y="3038756"/>
                  <a:pt x="162468" y="3005035"/>
                </a:cubicBezTo>
                <a:cubicBezTo>
                  <a:pt x="168945" y="2966742"/>
                  <a:pt x="144560" y="2940455"/>
                  <a:pt x="128366" y="2910353"/>
                </a:cubicBezTo>
                <a:cubicBezTo>
                  <a:pt x="117318" y="2889587"/>
                  <a:pt x="109126" y="2866918"/>
                  <a:pt x="102268" y="2844248"/>
                </a:cubicBezTo>
                <a:cubicBezTo>
                  <a:pt x="93313" y="2813958"/>
                  <a:pt x="87978" y="2782716"/>
                  <a:pt x="79216" y="2752235"/>
                </a:cubicBezTo>
                <a:cubicBezTo>
                  <a:pt x="66072" y="2706131"/>
                  <a:pt x="55785"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1" y="2360933"/>
                </a:cubicBezTo>
                <a:cubicBezTo>
                  <a:pt x="28541" y="2356744"/>
                  <a:pt x="36543" y="2344741"/>
                  <a:pt x="37877" y="2335405"/>
                </a:cubicBezTo>
                <a:cubicBezTo>
                  <a:pt x="41877" y="2307402"/>
                  <a:pt x="35971" y="2281683"/>
                  <a:pt x="23017" y="2254633"/>
                </a:cubicBezTo>
                <a:cubicBezTo>
                  <a:pt x="10824" y="2229296"/>
                  <a:pt x="12158" y="2197670"/>
                  <a:pt x="7395" y="2168903"/>
                </a:cubicBezTo>
                <a:cubicBezTo>
                  <a:pt x="5680"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4" y="1938009"/>
                  <a:pt x="18445" y="1921817"/>
                </a:cubicBezTo>
                <a:cubicBezTo>
                  <a:pt x="19779" y="1915912"/>
                  <a:pt x="24922" y="1910004"/>
                  <a:pt x="24161" y="1904673"/>
                </a:cubicBezTo>
                <a:cubicBezTo>
                  <a:pt x="15968" y="1851709"/>
                  <a:pt x="52545" y="1813610"/>
                  <a:pt x="68738" y="1768838"/>
                </a:cubicBezTo>
                <a:cubicBezTo>
                  <a:pt x="85886" y="1721785"/>
                  <a:pt x="112174" y="1676253"/>
                  <a:pt x="104363" y="1623675"/>
                </a:cubicBezTo>
                <a:cubicBezTo>
                  <a:pt x="99601" y="1591859"/>
                  <a:pt x="88551" y="1561189"/>
                  <a:pt x="81882" y="1529563"/>
                </a:cubicBezTo>
                <a:cubicBezTo>
                  <a:pt x="79597" y="1518324"/>
                  <a:pt x="79978" y="1505751"/>
                  <a:pt x="82264" y="1494509"/>
                </a:cubicBezTo>
                <a:cubicBezTo>
                  <a:pt x="92743" y="1440216"/>
                  <a:pt x="94266" y="1386684"/>
                  <a:pt x="77120" y="1333341"/>
                </a:cubicBezTo>
                <a:cubicBezTo>
                  <a:pt x="74262" y="1324198"/>
                  <a:pt x="71597" y="1314483"/>
                  <a:pt x="71597" y="1304955"/>
                </a:cubicBezTo>
                <a:cubicBezTo>
                  <a:pt x="71597" y="1252757"/>
                  <a:pt x="75597" y="1201512"/>
                  <a:pt x="94266" y="1151600"/>
                </a:cubicBezTo>
                <a:cubicBezTo>
                  <a:pt x="100553" y="1134834"/>
                  <a:pt x="96553" y="1114449"/>
                  <a:pt x="98077" y="1095972"/>
                </a:cubicBezTo>
                <a:cubicBezTo>
                  <a:pt x="99409" y="1078826"/>
                  <a:pt x="99981" y="1061298"/>
                  <a:pt x="104363" y="1044725"/>
                </a:cubicBezTo>
                <a:cubicBezTo>
                  <a:pt x="110839" y="1020529"/>
                  <a:pt x="111601" y="998052"/>
                  <a:pt x="105887" y="973095"/>
                </a:cubicBezTo>
                <a:cubicBezTo>
                  <a:pt x="100553" y="949281"/>
                  <a:pt x="103219" y="923562"/>
                  <a:pt x="103029" y="898797"/>
                </a:cubicBezTo>
                <a:cubicBezTo>
                  <a:pt x="102839" y="871173"/>
                  <a:pt x="102649" y="843552"/>
                  <a:pt x="103601" y="815929"/>
                </a:cubicBezTo>
                <a:cubicBezTo>
                  <a:pt x="103981" y="804877"/>
                  <a:pt x="111601" y="792306"/>
                  <a:pt x="108553" y="783158"/>
                </a:cubicBezTo>
                <a:cubicBezTo>
                  <a:pt x="98267" y="753633"/>
                  <a:pt x="110649" y="724104"/>
                  <a:pt x="105126" y="694576"/>
                </a:cubicBezTo>
                <a:cubicBezTo>
                  <a:pt x="102268" y="680096"/>
                  <a:pt x="110078" y="663713"/>
                  <a:pt x="110839" y="648092"/>
                </a:cubicBezTo>
                <a:cubicBezTo>
                  <a:pt x="112174" y="622564"/>
                  <a:pt x="111601" y="597037"/>
                  <a:pt x="111983" y="571508"/>
                </a:cubicBezTo>
                <a:cubicBezTo>
                  <a:pt x="112174" y="563125"/>
                  <a:pt x="112936" y="554933"/>
                  <a:pt x="113318" y="546552"/>
                </a:cubicBezTo>
                <a:cubicBezTo>
                  <a:pt x="113697" y="539121"/>
                  <a:pt x="115412" y="531310"/>
                  <a:pt x="114080" y="524262"/>
                </a:cubicBezTo>
                <a:cubicBezTo>
                  <a:pt x="109315" y="498733"/>
                  <a:pt x="101505" y="473587"/>
                  <a:pt x="98457" y="447870"/>
                </a:cubicBezTo>
                <a:cubicBezTo>
                  <a:pt x="95792" y="425581"/>
                  <a:pt x="99409" y="402529"/>
                  <a:pt x="97505" y="380050"/>
                </a:cubicBezTo>
                <a:cubicBezTo>
                  <a:pt x="94266" y="340425"/>
                  <a:pt x="88551" y="300800"/>
                  <a:pt x="84930" y="261173"/>
                </a:cubicBezTo>
                <a:cubicBezTo>
                  <a:pt x="84168" y="252600"/>
                  <a:pt x="88933" y="243648"/>
                  <a:pt x="89313" y="234883"/>
                </a:cubicBezTo>
                <a:cubicBezTo>
                  <a:pt x="90266" y="207450"/>
                  <a:pt x="90457" y="180017"/>
                  <a:pt x="91026" y="152584"/>
                </a:cubicBezTo>
                <a:cubicBezTo>
                  <a:pt x="91218" y="136963"/>
                  <a:pt x="90647" y="121150"/>
                  <a:pt x="92361" y="105718"/>
                </a:cubicBezTo>
                <a:cubicBezTo>
                  <a:pt x="94648" y="85336"/>
                  <a:pt x="98077" y="66857"/>
                  <a:pt x="83217" y="47806"/>
                </a:cubicBezTo>
                <a:cubicBezTo>
                  <a:pt x="77453" y="40471"/>
                  <a:pt x="73691" y="32636"/>
                  <a:pt x="71206" y="24480"/>
                </a:cubicBezTo>
                <a:close/>
              </a:path>
            </a:pathLst>
          </a:custGeom>
          <a:noFill/>
          <a:effectLst>
            <a:outerShdw blurRad="381000" dist="152400" dir="10800000" algn="r" rotWithShape="0">
              <a:prstClr val="black">
                <a:alpha val="10000"/>
              </a:prstClr>
            </a:outerShdw>
          </a:effectLst>
          <a:extLst>
            <a:ext uri="{909E8E84-426E-40DD-AFC4-6F175D3DCCD1}">
              <a14:hiddenFill xmlns:a14="http://schemas.microsoft.com/office/drawing/2010/main">
                <a:solidFill>
                  <a:srgbClr val="FFFFFF"/>
                </a:solidFill>
              </a14:hiddenFill>
            </a:ext>
          </a:extLst>
        </p:spPr>
      </p:pic>
      <p:sp>
        <p:nvSpPr>
          <p:cNvPr id="2057" name="Freeform: Shape 2056">
            <a:extLst>
              <a:ext uri="{FF2B5EF4-FFF2-40B4-BE49-F238E27FC236}">
                <a16:creationId xmlns:a16="http://schemas.microsoft.com/office/drawing/2014/main" id="{C4D41903-2C9D-4F9E-AA1F-6161F8A6F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59" name="Freeform: Shape 2058">
            <a:extLst>
              <a:ext uri="{FF2B5EF4-FFF2-40B4-BE49-F238E27FC236}">
                <a16:creationId xmlns:a16="http://schemas.microsoft.com/office/drawing/2014/main" id="{9E4574B5-C90E-412D-BAB0-B9F483290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59398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A8E45-F384-876F-1930-5F2F7E89EB97}"/>
              </a:ext>
            </a:extLst>
          </p:cNvPr>
          <p:cNvSpPr>
            <a:spLocks noGrp="1"/>
          </p:cNvSpPr>
          <p:nvPr>
            <p:ph type="title"/>
          </p:nvPr>
        </p:nvSpPr>
        <p:spPr/>
        <p:txBody>
          <a:bodyPr/>
          <a:lstStyle/>
          <a:p>
            <a:r>
              <a:rPr lang="en-US" dirty="0"/>
              <a:t>Clusters Draw Us Together</a:t>
            </a:r>
          </a:p>
        </p:txBody>
      </p:sp>
      <p:sp>
        <p:nvSpPr>
          <p:cNvPr id="3" name="Content Placeholder 2">
            <a:extLst>
              <a:ext uri="{FF2B5EF4-FFF2-40B4-BE49-F238E27FC236}">
                <a16:creationId xmlns:a16="http://schemas.microsoft.com/office/drawing/2014/main" id="{B7BC9320-0D9C-87DE-1A8F-76A720EADD6B}"/>
              </a:ext>
            </a:extLst>
          </p:cNvPr>
          <p:cNvSpPr>
            <a:spLocks noGrp="1"/>
          </p:cNvSpPr>
          <p:nvPr>
            <p:ph idx="1"/>
          </p:nvPr>
        </p:nvSpPr>
        <p:spPr/>
        <p:txBody>
          <a:bodyPr>
            <a:normAutofit/>
          </a:bodyPr>
          <a:lstStyle/>
          <a:p>
            <a:r>
              <a:rPr lang="en-US" dirty="0"/>
              <a:t>Israel’s current Knesset system favors parties that speak to the needs of a particular percentage of the population.</a:t>
            </a:r>
          </a:p>
          <a:p>
            <a:r>
              <a:rPr lang="en-US" dirty="0"/>
              <a:t>This gives a national platform to extremists of various stripes and does little to draw the nation together.</a:t>
            </a:r>
          </a:p>
          <a:p>
            <a:endParaRPr lang="en-US" dirty="0"/>
          </a:p>
          <a:p>
            <a:r>
              <a:rPr lang="en-US" dirty="0"/>
              <a:t>Some modern States create moderation by allowing only the highest vote receiver over a diverse geographic area to assume office. This mutes extremists who can not achieve electoral success across such a population.</a:t>
            </a:r>
          </a:p>
        </p:txBody>
      </p:sp>
    </p:spTree>
    <p:extLst>
      <p:ext uri="{BB962C8B-B14F-4D97-AF65-F5344CB8AC3E}">
        <p14:creationId xmlns:p14="http://schemas.microsoft.com/office/powerpoint/2010/main" val="1245041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A8E45-F384-876F-1930-5F2F7E89EB97}"/>
              </a:ext>
            </a:extLst>
          </p:cNvPr>
          <p:cNvSpPr>
            <a:spLocks noGrp="1"/>
          </p:cNvSpPr>
          <p:nvPr>
            <p:ph type="title"/>
          </p:nvPr>
        </p:nvSpPr>
        <p:spPr/>
        <p:txBody>
          <a:bodyPr/>
          <a:lstStyle/>
          <a:p>
            <a:r>
              <a:rPr lang="en-US" dirty="0"/>
              <a:t>What is a Cluster</a:t>
            </a:r>
          </a:p>
        </p:txBody>
      </p:sp>
      <p:sp>
        <p:nvSpPr>
          <p:cNvPr id="3" name="Content Placeholder 2">
            <a:extLst>
              <a:ext uri="{FF2B5EF4-FFF2-40B4-BE49-F238E27FC236}">
                <a16:creationId xmlns:a16="http://schemas.microsoft.com/office/drawing/2014/main" id="{B7BC9320-0D9C-87DE-1A8F-76A720EADD6B}"/>
              </a:ext>
            </a:extLst>
          </p:cNvPr>
          <p:cNvSpPr>
            <a:spLocks noGrp="1"/>
          </p:cNvSpPr>
          <p:nvPr>
            <p:ph idx="1"/>
          </p:nvPr>
        </p:nvSpPr>
        <p:spPr/>
        <p:txBody>
          <a:bodyPr>
            <a:normAutofit lnSpcReduction="10000"/>
          </a:bodyPr>
          <a:lstStyle/>
          <a:p>
            <a:r>
              <a:rPr lang="en-US" dirty="0"/>
              <a:t>Clusters build on Streams, but act in tension with them.</a:t>
            </a:r>
          </a:p>
          <a:p>
            <a:endParaRPr lang="en-US" dirty="0"/>
          </a:p>
          <a:p>
            <a:r>
              <a:rPr lang="en-US" dirty="0"/>
              <a:t>A Cluster is made up of citizens from different Streams in equal proportion to those Streams representation in the general population.</a:t>
            </a:r>
          </a:p>
          <a:p>
            <a:pPr lvl="1"/>
            <a:r>
              <a:rPr lang="en-US" dirty="0"/>
              <a:t>If 20% of the population belongs to a Muslim Stream, then every Cluster would have 20% Muslim Stream members.</a:t>
            </a:r>
          </a:p>
          <a:p>
            <a:r>
              <a:rPr lang="en-US" dirty="0"/>
              <a:t>Clusters are assembled around each of the largest 150 Statistical Areas as defined by the Central Bureau of Statistics.</a:t>
            </a:r>
          </a:p>
          <a:p>
            <a:pPr lvl="1"/>
            <a:r>
              <a:rPr lang="en-US" dirty="0"/>
              <a:t>This means Clusters are loosely geographic, while also encompassing the full spectrum of streams.</a:t>
            </a:r>
          </a:p>
        </p:txBody>
      </p:sp>
    </p:spTree>
    <p:extLst>
      <p:ext uri="{BB962C8B-B14F-4D97-AF65-F5344CB8AC3E}">
        <p14:creationId xmlns:p14="http://schemas.microsoft.com/office/powerpoint/2010/main" val="2611611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A8E45-F384-876F-1930-5F2F7E89EB97}"/>
              </a:ext>
            </a:extLst>
          </p:cNvPr>
          <p:cNvSpPr>
            <a:spLocks noGrp="1"/>
          </p:cNvSpPr>
          <p:nvPr>
            <p:ph type="title"/>
          </p:nvPr>
        </p:nvSpPr>
        <p:spPr/>
        <p:txBody>
          <a:bodyPr/>
          <a:lstStyle/>
          <a:p>
            <a:r>
              <a:rPr lang="en-US" dirty="0"/>
              <a:t>What does a Cluster do?</a:t>
            </a:r>
          </a:p>
        </p:txBody>
      </p:sp>
      <p:sp>
        <p:nvSpPr>
          <p:cNvPr id="3" name="Content Placeholder 2">
            <a:extLst>
              <a:ext uri="{FF2B5EF4-FFF2-40B4-BE49-F238E27FC236}">
                <a16:creationId xmlns:a16="http://schemas.microsoft.com/office/drawing/2014/main" id="{B7BC9320-0D9C-87DE-1A8F-76A720EADD6B}"/>
              </a:ext>
            </a:extLst>
          </p:cNvPr>
          <p:cNvSpPr>
            <a:spLocks noGrp="1"/>
          </p:cNvSpPr>
          <p:nvPr>
            <p:ph idx="1"/>
          </p:nvPr>
        </p:nvSpPr>
        <p:spPr/>
        <p:txBody>
          <a:bodyPr>
            <a:normAutofit fontScale="92500"/>
          </a:bodyPr>
          <a:lstStyle/>
          <a:p>
            <a:r>
              <a:rPr lang="en-US" dirty="0"/>
              <a:t>The highest vote receiver in each Cluster joins the Knesset.</a:t>
            </a:r>
          </a:p>
          <a:p>
            <a:endParaRPr lang="en-US" dirty="0"/>
          </a:p>
          <a:p>
            <a:r>
              <a:rPr lang="en-US" dirty="0"/>
              <a:t>This favors politicians who can reach across boundaries and appeal to:</a:t>
            </a:r>
          </a:p>
          <a:p>
            <a:pPr lvl="1"/>
            <a:r>
              <a:rPr lang="en-US" dirty="0"/>
              <a:t>People broadly in their geography</a:t>
            </a:r>
          </a:p>
          <a:p>
            <a:pPr lvl="1"/>
            <a:r>
              <a:rPr lang="en-US" dirty="0"/>
              <a:t>People across Streams</a:t>
            </a:r>
          </a:p>
          <a:p>
            <a:pPr lvl="1"/>
            <a:endParaRPr lang="en-US" dirty="0"/>
          </a:p>
          <a:p>
            <a:r>
              <a:rPr lang="en-US" dirty="0"/>
              <a:t>All non-Constitutional State laws require Knesset approval – but Knesset members will be incentivized to support wider populations.</a:t>
            </a:r>
          </a:p>
          <a:p>
            <a:r>
              <a:rPr lang="en-US" dirty="0"/>
              <a:t>Knesset members will also represent their own constituents – creating a bond of responsibility between politicians and citizens.</a:t>
            </a:r>
          </a:p>
        </p:txBody>
      </p:sp>
    </p:spTree>
    <p:extLst>
      <p:ext uri="{BB962C8B-B14F-4D97-AF65-F5344CB8AC3E}">
        <p14:creationId xmlns:p14="http://schemas.microsoft.com/office/powerpoint/2010/main" val="3613124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A8E45-F384-876F-1930-5F2F7E89EB97}"/>
              </a:ext>
            </a:extLst>
          </p:cNvPr>
          <p:cNvSpPr>
            <a:spLocks noGrp="1"/>
          </p:cNvSpPr>
          <p:nvPr>
            <p:ph type="title"/>
          </p:nvPr>
        </p:nvSpPr>
        <p:spPr/>
        <p:txBody>
          <a:bodyPr/>
          <a:lstStyle/>
          <a:p>
            <a:r>
              <a:rPr lang="en-US" dirty="0"/>
              <a:t>How does a Cluster Moderate?</a:t>
            </a:r>
          </a:p>
        </p:txBody>
      </p:sp>
      <p:sp>
        <p:nvSpPr>
          <p:cNvPr id="3" name="Content Placeholder 2">
            <a:extLst>
              <a:ext uri="{FF2B5EF4-FFF2-40B4-BE49-F238E27FC236}">
                <a16:creationId xmlns:a16="http://schemas.microsoft.com/office/drawing/2014/main" id="{B7BC9320-0D9C-87DE-1A8F-76A720EADD6B}"/>
              </a:ext>
            </a:extLst>
          </p:cNvPr>
          <p:cNvSpPr>
            <a:spLocks noGrp="1"/>
          </p:cNvSpPr>
          <p:nvPr>
            <p:ph idx="1"/>
          </p:nvPr>
        </p:nvSpPr>
        <p:spPr/>
        <p:txBody>
          <a:bodyPr>
            <a:normAutofit/>
          </a:bodyPr>
          <a:lstStyle/>
          <a:p>
            <a:r>
              <a:rPr lang="en-US" dirty="0"/>
              <a:t>Clusters do not only create more moderate politicians, they encourage cross-Stream communication.</a:t>
            </a:r>
          </a:p>
          <a:p>
            <a:r>
              <a:rPr lang="en-US" dirty="0"/>
              <a:t>A Cluster based in a Tel Aviv Statistical Area may well need to draw on citizens from </a:t>
            </a:r>
            <a:r>
              <a:rPr lang="en-US" dirty="0" err="1"/>
              <a:t>Bnei</a:t>
            </a:r>
            <a:r>
              <a:rPr lang="en-US" dirty="0"/>
              <a:t> </a:t>
            </a:r>
            <a:r>
              <a:rPr lang="en-US" dirty="0" err="1"/>
              <a:t>Brak</a:t>
            </a:r>
            <a:r>
              <a:rPr lang="en-US" dirty="0"/>
              <a:t>, Jaffa and Lod, one based on </a:t>
            </a:r>
            <a:r>
              <a:rPr lang="en-US" dirty="0" err="1"/>
              <a:t>Modiin</a:t>
            </a:r>
            <a:r>
              <a:rPr lang="en-US" dirty="0"/>
              <a:t> is also likely to include members from </a:t>
            </a:r>
            <a:r>
              <a:rPr lang="en-US" dirty="0" err="1"/>
              <a:t>Modiin</a:t>
            </a:r>
            <a:r>
              <a:rPr lang="en-US" dirty="0"/>
              <a:t> Illit, </a:t>
            </a:r>
            <a:r>
              <a:rPr lang="en-US" dirty="0" err="1"/>
              <a:t>Ramle</a:t>
            </a:r>
            <a:r>
              <a:rPr lang="en-US" dirty="0"/>
              <a:t> and other areas while one based in Nazareth or Umm-El-Fam would include members from nearby Jewish settlements.</a:t>
            </a:r>
          </a:p>
          <a:p>
            <a:r>
              <a:rPr lang="en-US" dirty="0"/>
              <a:t>Successful political activities will naturally reach across Sectarian lines.</a:t>
            </a:r>
          </a:p>
        </p:txBody>
      </p:sp>
    </p:spTree>
    <p:extLst>
      <p:ext uri="{BB962C8B-B14F-4D97-AF65-F5344CB8AC3E}">
        <p14:creationId xmlns:p14="http://schemas.microsoft.com/office/powerpoint/2010/main" val="3596629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A8E45-F384-876F-1930-5F2F7E89EB97}"/>
              </a:ext>
            </a:extLst>
          </p:cNvPr>
          <p:cNvSpPr>
            <a:spLocks noGrp="1"/>
          </p:cNvSpPr>
          <p:nvPr>
            <p:ph type="title"/>
          </p:nvPr>
        </p:nvSpPr>
        <p:spPr/>
        <p:txBody>
          <a:bodyPr/>
          <a:lstStyle/>
          <a:p>
            <a:r>
              <a:rPr lang="en-US" dirty="0"/>
              <a:t>Streams &amp; Clusters</a:t>
            </a:r>
          </a:p>
        </p:txBody>
      </p:sp>
      <p:sp>
        <p:nvSpPr>
          <p:cNvPr id="3" name="Content Placeholder 2">
            <a:extLst>
              <a:ext uri="{FF2B5EF4-FFF2-40B4-BE49-F238E27FC236}">
                <a16:creationId xmlns:a16="http://schemas.microsoft.com/office/drawing/2014/main" id="{B7BC9320-0D9C-87DE-1A8F-76A720EADD6B}"/>
              </a:ext>
            </a:extLst>
          </p:cNvPr>
          <p:cNvSpPr>
            <a:spLocks noGrp="1"/>
          </p:cNvSpPr>
          <p:nvPr>
            <p:ph idx="1"/>
          </p:nvPr>
        </p:nvSpPr>
        <p:spPr/>
        <p:txBody>
          <a:bodyPr>
            <a:normAutofit/>
          </a:bodyPr>
          <a:lstStyle/>
          <a:p>
            <a:r>
              <a:rPr lang="en-US" dirty="0"/>
              <a:t>Streams and Clusters will be in constant – balancing – tension.</a:t>
            </a:r>
          </a:p>
          <a:p>
            <a:r>
              <a:rPr lang="en-US" dirty="0"/>
              <a:t>Streams will have Stream-focused mini-Constitutions, civil, educational and welfare systems. They may be very very distinct while they serve the national population of a Stream.</a:t>
            </a:r>
          </a:p>
          <a:p>
            <a:r>
              <a:rPr lang="en-US" dirty="0"/>
              <a:t>Clusters will reach across all Streams and form the backstop of laws that apply in any cross-stream or criminal cases while guiding national laws and policy.</a:t>
            </a:r>
          </a:p>
          <a:p>
            <a:endParaRPr lang="en-US" dirty="0"/>
          </a:p>
          <a:p>
            <a:r>
              <a:rPr lang="en-US" dirty="0"/>
              <a:t>Distinct lives enabled even as the Constitution brings people together.</a:t>
            </a:r>
          </a:p>
        </p:txBody>
      </p:sp>
    </p:spTree>
    <p:extLst>
      <p:ext uri="{BB962C8B-B14F-4D97-AF65-F5344CB8AC3E}">
        <p14:creationId xmlns:p14="http://schemas.microsoft.com/office/powerpoint/2010/main" val="2637136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776D29F-0A2C-4F75-8582-7C7DFCBD1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AED0D1-E265-7918-3767-16F361B1DFCF}"/>
              </a:ext>
            </a:extLst>
          </p:cNvPr>
          <p:cNvSpPr>
            <a:spLocks noGrp="1"/>
          </p:cNvSpPr>
          <p:nvPr>
            <p:ph type="title"/>
          </p:nvPr>
        </p:nvSpPr>
        <p:spPr>
          <a:xfrm>
            <a:off x="838200" y="1174819"/>
            <a:ext cx="4375151" cy="2858363"/>
          </a:xfrm>
        </p:spPr>
        <p:txBody>
          <a:bodyPr vert="horz" lIns="91440" tIns="45720" rIns="91440" bIns="45720" rtlCol="0" anchor="b">
            <a:normAutofit/>
          </a:bodyPr>
          <a:lstStyle/>
          <a:p>
            <a:r>
              <a:rPr lang="en-US" sz="7200" dirty="0">
                <a:solidFill>
                  <a:schemeClr val="bg1"/>
                </a:solidFill>
              </a:rPr>
              <a:t>Jewish Protection</a:t>
            </a:r>
          </a:p>
        </p:txBody>
      </p:sp>
      <p:sp>
        <p:nvSpPr>
          <p:cNvPr id="3" name="Text Placeholder 2">
            <a:extLst>
              <a:ext uri="{FF2B5EF4-FFF2-40B4-BE49-F238E27FC236}">
                <a16:creationId xmlns:a16="http://schemas.microsoft.com/office/drawing/2014/main" id="{19D65CD0-56CA-521E-5B0E-DBC228B83C35}"/>
              </a:ext>
            </a:extLst>
          </p:cNvPr>
          <p:cNvSpPr>
            <a:spLocks noGrp="1"/>
          </p:cNvSpPr>
          <p:nvPr>
            <p:ph type="body" idx="1"/>
          </p:nvPr>
        </p:nvSpPr>
        <p:spPr>
          <a:xfrm>
            <a:off x="838200" y="4414180"/>
            <a:ext cx="4377793" cy="1594508"/>
          </a:xfrm>
        </p:spPr>
        <p:txBody>
          <a:bodyPr vert="horz" lIns="91440" tIns="45720" rIns="91440" bIns="45720" rtlCol="0">
            <a:normAutofit/>
          </a:bodyPr>
          <a:lstStyle/>
          <a:p>
            <a:r>
              <a:rPr lang="en-US" dirty="0">
                <a:solidFill>
                  <a:schemeClr val="bg1"/>
                </a:solidFill>
              </a:rPr>
              <a:t>Protection of a Persecuted People</a:t>
            </a:r>
          </a:p>
        </p:txBody>
      </p:sp>
      <p:pic>
        <p:nvPicPr>
          <p:cNvPr id="2050" name="Picture 2">
            <a:extLst>
              <a:ext uri="{FF2B5EF4-FFF2-40B4-BE49-F238E27FC236}">
                <a16:creationId xmlns:a16="http://schemas.microsoft.com/office/drawing/2014/main" id="{B3B9D7BB-5957-C317-6D5D-F4AFAD03DE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117" r="15117"/>
          <a:stretch/>
        </p:blipFill>
        <p:spPr bwMode="auto">
          <a:xfrm>
            <a:off x="5682343" y="1"/>
            <a:ext cx="6509657" cy="6857999"/>
          </a:xfrm>
          <a:custGeom>
            <a:avLst/>
            <a:gdLst/>
            <a:ahLst/>
            <a:cxnLst/>
            <a:rect l="l" t="t" r="r" b="b"/>
            <a:pathLst>
              <a:path w="650965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0"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3" y="528850"/>
                  <a:pt x="335480" y="536547"/>
                  <a:pt x="337867" y="544146"/>
                </a:cubicBezTo>
                <a:lnTo>
                  <a:pt x="340032" y="549926"/>
                </a:lnTo>
                <a:lnTo>
                  <a:pt x="340448" y="551717"/>
                </a:lnTo>
                <a:lnTo>
                  <a:pt x="346286" y="566616"/>
                </a:lnTo>
                <a:lnTo>
                  <a:pt x="346338" y="566754"/>
                </a:lnTo>
                <a:lnTo>
                  <a:pt x="352655" y="583595"/>
                </a:lnTo>
                <a:lnTo>
                  <a:pt x="359452" y="612658"/>
                </a:lnTo>
                <a:cubicBezTo>
                  <a:pt x="358987" y="604728"/>
                  <a:pt x="357230" y="597005"/>
                  <a:pt x="354829" y="589388"/>
                </a:cubicBezTo>
                <a:lnTo>
                  <a:pt x="352655" y="583595"/>
                </a:lnTo>
                <a:lnTo>
                  <a:pt x="352236" y="581804"/>
                </a:lnTo>
                <a:lnTo>
                  <a:pt x="346286" y="566616"/>
                </a:lnTo>
                <a:lnTo>
                  <a:pt x="340032" y="549926"/>
                </a:lnTo>
                <a:close/>
                <a:moveTo>
                  <a:pt x="384407" y="268794"/>
                </a:moveTo>
                <a:lnTo>
                  <a:pt x="387838" y="328017"/>
                </a:lnTo>
                <a:cubicBezTo>
                  <a:pt x="389527" y="318646"/>
                  <a:pt x="389932" y="309031"/>
                  <a:pt x="389283" y="299164"/>
                </a:cubicBezTo>
                <a:cubicBezTo>
                  <a:pt x="388635" y="289296"/>
                  <a:pt x="386932" y="279176"/>
                  <a:pt x="384407" y="268794"/>
                </a:cubicBezTo>
                <a:close/>
                <a:moveTo>
                  <a:pt x="66991" y="0"/>
                </a:moveTo>
                <a:lnTo>
                  <a:pt x="6509657" y="0"/>
                </a:lnTo>
                <a:lnTo>
                  <a:pt x="6509657" y="6857999"/>
                </a:lnTo>
                <a:lnTo>
                  <a:pt x="149318" y="6857999"/>
                </a:lnTo>
                <a:lnTo>
                  <a:pt x="149318" y="6857457"/>
                </a:lnTo>
                <a:lnTo>
                  <a:pt x="22079" y="6857457"/>
                </a:lnTo>
                <a:lnTo>
                  <a:pt x="26850" y="6796804"/>
                </a:lnTo>
                <a:cubicBezTo>
                  <a:pt x="32161" y="6777207"/>
                  <a:pt x="39591" y="6758011"/>
                  <a:pt x="44354" y="6738388"/>
                </a:cubicBezTo>
                <a:cubicBezTo>
                  <a:pt x="48736" y="6720103"/>
                  <a:pt x="58832" y="6702955"/>
                  <a:pt x="67214" y="6685617"/>
                </a:cubicBezTo>
                <a:cubicBezTo>
                  <a:pt x="83217" y="6652472"/>
                  <a:pt x="73120" y="6617036"/>
                  <a:pt x="77310" y="6583128"/>
                </a:cubicBezTo>
                <a:cubicBezTo>
                  <a:pt x="78645" y="6572269"/>
                  <a:pt x="80168" y="6561411"/>
                  <a:pt x="82837" y="6550742"/>
                </a:cubicBezTo>
                <a:cubicBezTo>
                  <a:pt x="89885" y="6521593"/>
                  <a:pt x="95981" y="6491874"/>
                  <a:pt x="105697" y="6463490"/>
                </a:cubicBezTo>
                <a:cubicBezTo>
                  <a:pt x="116556" y="6431292"/>
                  <a:pt x="131034" y="6400429"/>
                  <a:pt x="146086" y="6363664"/>
                </a:cubicBezTo>
                <a:cubicBezTo>
                  <a:pt x="142275" y="6350899"/>
                  <a:pt x="131986" y="6331277"/>
                  <a:pt x="131034" y="6311084"/>
                </a:cubicBezTo>
                <a:cubicBezTo>
                  <a:pt x="127795" y="6246121"/>
                  <a:pt x="145513" y="6185351"/>
                  <a:pt x="173518" y="6127247"/>
                </a:cubicBezTo>
                <a:cubicBezTo>
                  <a:pt x="181899" y="6109530"/>
                  <a:pt x="187424" y="6090477"/>
                  <a:pt x="195616" y="6072569"/>
                </a:cubicBezTo>
                <a:cubicBezTo>
                  <a:pt x="198472" y="6066284"/>
                  <a:pt x="204569" y="6058092"/>
                  <a:pt x="210285" y="6056948"/>
                </a:cubicBezTo>
                <a:cubicBezTo>
                  <a:pt x="243432" y="6050282"/>
                  <a:pt x="242863" y="6025515"/>
                  <a:pt x="244766" y="5999796"/>
                </a:cubicBezTo>
                <a:cubicBezTo>
                  <a:pt x="247051" y="5969124"/>
                  <a:pt x="252386" y="5938836"/>
                  <a:pt x="256958" y="5908355"/>
                </a:cubicBezTo>
                <a:cubicBezTo>
                  <a:pt x="257530" y="5904353"/>
                  <a:pt x="261531" y="5900735"/>
                  <a:pt x="264200" y="5897114"/>
                </a:cubicBezTo>
                <a:cubicBezTo>
                  <a:pt x="268199" y="5891590"/>
                  <a:pt x="274295" y="5886447"/>
                  <a:pt x="275818" y="5880348"/>
                </a:cubicBezTo>
                <a:cubicBezTo>
                  <a:pt x="283249" y="5849107"/>
                  <a:pt x="289535" y="5817674"/>
                  <a:pt x="296393" y="5786239"/>
                </a:cubicBezTo>
                <a:cubicBezTo>
                  <a:pt x="297918" y="5779191"/>
                  <a:pt x="299823" y="5771953"/>
                  <a:pt x="302870" y="5765474"/>
                </a:cubicBezTo>
                <a:cubicBezTo>
                  <a:pt x="305728" y="5759378"/>
                  <a:pt x="310683" y="5754234"/>
                  <a:pt x="313730" y="5748136"/>
                </a:cubicBezTo>
                <a:cubicBezTo>
                  <a:pt x="321920" y="5731564"/>
                  <a:pt x="329541" y="5714607"/>
                  <a:pt x="338685" y="5695178"/>
                </a:cubicBezTo>
                <a:cubicBezTo>
                  <a:pt x="321541" y="5684320"/>
                  <a:pt x="331257" y="5669647"/>
                  <a:pt x="339447" y="5651360"/>
                </a:cubicBezTo>
                <a:cubicBezTo>
                  <a:pt x="347830" y="5632691"/>
                  <a:pt x="350497" y="5611164"/>
                  <a:pt x="353545"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5" y="4893907"/>
                  <a:pt x="406697" y="4884572"/>
                </a:cubicBezTo>
                <a:cubicBezTo>
                  <a:pt x="399647" y="4857522"/>
                  <a:pt x="388978" y="4831420"/>
                  <a:pt x="384216" y="4803988"/>
                </a:cubicBezTo>
                <a:cubicBezTo>
                  <a:pt x="381551" y="4788747"/>
                  <a:pt x="386312" y="4771793"/>
                  <a:pt x="389741" y="4755980"/>
                </a:cubicBezTo>
                <a:cubicBezTo>
                  <a:pt x="393362"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2" y="4346201"/>
                  <a:pt x="391265" y="4340674"/>
                  <a:pt x="392218" y="4335722"/>
                </a:cubicBezTo>
                <a:cubicBezTo>
                  <a:pt x="401743" y="4281810"/>
                  <a:pt x="387838" y="4231324"/>
                  <a:pt x="369547" y="4181603"/>
                </a:cubicBezTo>
                <a:cubicBezTo>
                  <a:pt x="367643" y="4176461"/>
                  <a:pt x="368214" y="4170174"/>
                  <a:pt x="368595" y="4164458"/>
                </a:cubicBezTo>
                <a:cubicBezTo>
                  <a:pt x="369928" y="4148453"/>
                  <a:pt x="376597" y="4131119"/>
                  <a:pt x="372597" y="4116641"/>
                </a:cubicBezTo>
                <a:cubicBezTo>
                  <a:pt x="361546" y="4078159"/>
                  <a:pt x="348211" y="4040058"/>
                  <a:pt x="331447" y="4003861"/>
                </a:cubicBezTo>
                <a:cubicBezTo>
                  <a:pt x="314494" y="3967091"/>
                  <a:pt x="300203" y="3932993"/>
                  <a:pt x="317349" y="3890891"/>
                </a:cubicBezTo>
                <a:cubicBezTo>
                  <a:pt x="324589" y="3872985"/>
                  <a:pt x="319445" y="3849362"/>
                  <a:pt x="317541" y="3828785"/>
                </a:cubicBezTo>
                <a:cubicBezTo>
                  <a:pt x="316016" y="3813737"/>
                  <a:pt x="307443" y="3799258"/>
                  <a:pt x="307443" y="3784397"/>
                </a:cubicBezTo>
                <a:cubicBezTo>
                  <a:pt x="307443" y="3744770"/>
                  <a:pt x="297345" y="3709529"/>
                  <a:pt x="276771" y="3675238"/>
                </a:cubicBezTo>
                <a:cubicBezTo>
                  <a:pt x="268770" y="3661899"/>
                  <a:pt x="274106" y="3641134"/>
                  <a:pt x="272009" y="3623799"/>
                </a:cubicBezTo>
                <a:cubicBezTo>
                  <a:pt x="269533" y="3605509"/>
                  <a:pt x="267247" y="3586653"/>
                  <a:pt x="261720" y="3569124"/>
                </a:cubicBezTo>
                <a:cubicBezTo>
                  <a:pt x="247243" y="3523785"/>
                  <a:pt x="230859" y="3479015"/>
                  <a:pt x="215618" y="3433866"/>
                </a:cubicBezTo>
                <a:cubicBezTo>
                  <a:pt x="203045" y="3396719"/>
                  <a:pt x="212951" y="3360139"/>
                  <a:pt x="218286" y="3323372"/>
                </a:cubicBezTo>
                <a:cubicBezTo>
                  <a:pt x="221715" y="3300319"/>
                  <a:pt x="229907" y="3278795"/>
                  <a:pt x="217715" y="3252885"/>
                </a:cubicBezTo>
                <a:cubicBezTo>
                  <a:pt x="206093" y="3228119"/>
                  <a:pt x="208761" y="3196686"/>
                  <a:pt x="202475" y="3168870"/>
                </a:cubicBezTo>
                <a:cubicBezTo>
                  <a:pt x="197141" y="3145436"/>
                  <a:pt x="188566" y="3122770"/>
                  <a:pt x="180184" y="3100099"/>
                </a:cubicBezTo>
                <a:cubicBezTo>
                  <a:pt x="168753" y="3069235"/>
                  <a:pt x="156753" y="3038756"/>
                  <a:pt x="162468" y="3005035"/>
                </a:cubicBezTo>
                <a:cubicBezTo>
                  <a:pt x="168945" y="2966742"/>
                  <a:pt x="144560" y="2940455"/>
                  <a:pt x="128366" y="2910353"/>
                </a:cubicBezTo>
                <a:cubicBezTo>
                  <a:pt x="117318" y="2889587"/>
                  <a:pt x="109126" y="2866918"/>
                  <a:pt x="102268" y="2844248"/>
                </a:cubicBezTo>
                <a:cubicBezTo>
                  <a:pt x="93313" y="2813958"/>
                  <a:pt x="87978" y="2782716"/>
                  <a:pt x="79216" y="2752235"/>
                </a:cubicBezTo>
                <a:cubicBezTo>
                  <a:pt x="66072" y="2706131"/>
                  <a:pt x="55785"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1" y="2360933"/>
                </a:cubicBezTo>
                <a:cubicBezTo>
                  <a:pt x="28541" y="2356744"/>
                  <a:pt x="36543" y="2344741"/>
                  <a:pt x="37877" y="2335405"/>
                </a:cubicBezTo>
                <a:cubicBezTo>
                  <a:pt x="41877" y="2307402"/>
                  <a:pt x="35971" y="2281683"/>
                  <a:pt x="23017" y="2254633"/>
                </a:cubicBezTo>
                <a:cubicBezTo>
                  <a:pt x="10824" y="2229296"/>
                  <a:pt x="12158" y="2197670"/>
                  <a:pt x="7395" y="2168903"/>
                </a:cubicBezTo>
                <a:cubicBezTo>
                  <a:pt x="5680"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4" y="1938009"/>
                  <a:pt x="18445" y="1921817"/>
                </a:cubicBezTo>
                <a:cubicBezTo>
                  <a:pt x="19779" y="1915912"/>
                  <a:pt x="24922" y="1910004"/>
                  <a:pt x="24161" y="1904673"/>
                </a:cubicBezTo>
                <a:cubicBezTo>
                  <a:pt x="15968" y="1851709"/>
                  <a:pt x="52545" y="1813610"/>
                  <a:pt x="68738" y="1768838"/>
                </a:cubicBezTo>
                <a:cubicBezTo>
                  <a:pt x="85886" y="1721785"/>
                  <a:pt x="112174" y="1676253"/>
                  <a:pt x="104363" y="1623675"/>
                </a:cubicBezTo>
                <a:cubicBezTo>
                  <a:pt x="99601" y="1591859"/>
                  <a:pt x="88551" y="1561189"/>
                  <a:pt x="81882" y="1529563"/>
                </a:cubicBezTo>
                <a:cubicBezTo>
                  <a:pt x="79597" y="1518324"/>
                  <a:pt x="79978" y="1505751"/>
                  <a:pt x="82264" y="1494509"/>
                </a:cubicBezTo>
                <a:cubicBezTo>
                  <a:pt x="92743" y="1440216"/>
                  <a:pt x="94266" y="1386684"/>
                  <a:pt x="77120" y="1333341"/>
                </a:cubicBezTo>
                <a:cubicBezTo>
                  <a:pt x="74262" y="1324198"/>
                  <a:pt x="71597" y="1314483"/>
                  <a:pt x="71597" y="1304955"/>
                </a:cubicBezTo>
                <a:cubicBezTo>
                  <a:pt x="71597" y="1252757"/>
                  <a:pt x="75597" y="1201512"/>
                  <a:pt x="94266" y="1151600"/>
                </a:cubicBezTo>
                <a:cubicBezTo>
                  <a:pt x="100553" y="1134834"/>
                  <a:pt x="96553" y="1114449"/>
                  <a:pt x="98077" y="1095972"/>
                </a:cubicBezTo>
                <a:cubicBezTo>
                  <a:pt x="99409" y="1078826"/>
                  <a:pt x="99981" y="1061298"/>
                  <a:pt x="104363" y="1044725"/>
                </a:cubicBezTo>
                <a:cubicBezTo>
                  <a:pt x="110839" y="1020529"/>
                  <a:pt x="111601" y="998052"/>
                  <a:pt x="105887" y="973095"/>
                </a:cubicBezTo>
                <a:cubicBezTo>
                  <a:pt x="100553" y="949281"/>
                  <a:pt x="103219" y="923562"/>
                  <a:pt x="103029" y="898797"/>
                </a:cubicBezTo>
                <a:cubicBezTo>
                  <a:pt x="102839" y="871173"/>
                  <a:pt x="102649" y="843552"/>
                  <a:pt x="103601" y="815929"/>
                </a:cubicBezTo>
                <a:cubicBezTo>
                  <a:pt x="103981" y="804877"/>
                  <a:pt x="111601" y="792306"/>
                  <a:pt x="108553" y="783158"/>
                </a:cubicBezTo>
                <a:cubicBezTo>
                  <a:pt x="98267" y="753633"/>
                  <a:pt x="110649" y="724104"/>
                  <a:pt x="105126" y="694576"/>
                </a:cubicBezTo>
                <a:cubicBezTo>
                  <a:pt x="102268" y="680096"/>
                  <a:pt x="110078" y="663713"/>
                  <a:pt x="110839" y="648092"/>
                </a:cubicBezTo>
                <a:cubicBezTo>
                  <a:pt x="112174" y="622564"/>
                  <a:pt x="111601" y="597037"/>
                  <a:pt x="111983" y="571508"/>
                </a:cubicBezTo>
                <a:cubicBezTo>
                  <a:pt x="112174" y="563125"/>
                  <a:pt x="112936" y="554933"/>
                  <a:pt x="113318" y="546552"/>
                </a:cubicBezTo>
                <a:cubicBezTo>
                  <a:pt x="113697" y="539121"/>
                  <a:pt x="115412" y="531310"/>
                  <a:pt x="114080" y="524262"/>
                </a:cubicBezTo>
                <a:cubicBezTo>
                  <a:pt x="109315" y="498733"/>
                  <a:pt x="101505" y="473587"/>
                  <a:pt x="98457" y="447870"/>
                </a:cubicBezTo>
                <a:cubicBezTo>
                  <a:pt x="95792" y="425581"/>
                  <a:pt x="99409" y="402529"/>
                  <a:pt x="97505" y="380050"/>
                </a:cubicBezTo>
                <a:cubicBezTo>
                  <a:pt x="94266" y="340425"/>
                  <a:pt x="88551" y="300800"/>
                  <a:pt x="84930" y="261173"/>
                </a:cubicBezTo>
                <a:cubicBezTo>
                  <a:pt x="84168" y="252600"/>
                  <a:pt x="88933" y="243648"/>
                  <a:pt x="89313" y="234883"/>
                </a:cubicBezTo>
                <a:cubicBezTo>
                  <a:pt x="90266" y="207450"/>
                  <a:pt x="90457" y="180017"/>
                  <a:pt x="91026" y="152584"/>
                </a:cubicBezTo>
                <a:cubicBezTo>
                  <a:pt x="91218" y="136963"/>
                  <a:pt x="90647" y="121150"/>
                  <a:pt x="92361" y="105718"/>
                </a:cubicBezTo>
                <a:cubicBezTo>
                  <a:pt x="94648" y="85336"/>
                  <a:pt x="98077" y="66857"/>
                  <a:pt x="83217" y="47806"/>
                </a:cubicBezTo>
                <a:cubicBezTo>
                  <a:pt x="77453" y="40471"/>
                  <a:pt x="73691" y="32636"/>
                  <a:pt x="71206" y="24480"/>
                </a:cubicBezTo>
                <a:close/>
              </a:path>
            </a:pathLst>
          </a:custGeom>
          <a:noFill/>
          <a:effectLst>
            <a:outerShdw blurRad="381000" dist="152400" dir="10800000" algn="r" rotWithShape="0">
              <a:prstClr val="black">
                <a:alpha val="10000"/>
              </a:prstClr>
            </a:outerShdw>
          </a:effectLst>
          <a:extLst>
            <a:ext uri="{909E8E84-426E-40DD-AFC4-6F175D3DCCD1}">
              <a14:hiddenFill xmlns:a14="http://schemas.microsoft.com/office/drawing/2010/main">
                <a:solidFill>
                  <a:srgbClr val="FFFFFF"/>
                </a:solidFill>
              </a14:hiddenFill>
            </a:ext>
          </a:extLst>
        </p:spPr>
      </p:pic>
      <p:sp>
        <p:nvSpPr>
          <p:cNvPr id="2057" name="Freeform: Shape 2056">
            <a:extLst>
              <a:ext uri="{FF2B5EF4-FFF2-40B4-BE49-F238E27FC236}">
                <a16:creationId xmlns:a16="http://schemas.microsoft.com/office/drawing/2014/main" id="{C4D41903-2C9D-4F9E-AA1F-6161F8A6F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59" name="Freeform: Shape 2058">
            <a:extLst>
              <a:ext uri="{FF2B5EF4-FFF2-40B4-BE49-F238E27FC236}">
                <a16:creationId xmlns:a16="http://schemas.microsoft.com/office/drawing/2014/main" id="{9E4574B5-C90E-412D-BAB0-B9F483290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56939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A8E45-F384-876F-1930-5F2F7E89EB97}"/>
              </a:ext>
            </a:extLst>
          </p:cNvPr>
          <p:cNvSpPr>
            <a:spLocks noGrp="1"/>
          </p:cNvSpPr>
          <p:nvPr>
            <p:ph type="title"/>
          </p:nvPr>
        </p:nvSpPr>
        <p:spPr/>
        <p:txBody>
          <a:bodyPr/>
          <a:lstStyle/>
          <a:p>
            <a:r>
              <a:rPr lang="en-US" dirty="0"/>
              <a:t>The Cultural Identity Distinction</a:t>
            </a:r>
          </a:p>
        </p:txBody>
      </p:sp>
      <p:sp>
        <p:nvSpPr>
          <p:cNvPr id="3" name="Content Placeholder 2">
            <a:extLst>
              <a:ext uri="{FF2B5EF4-FFF2-40B4-BE49-F238E27FC236}">
                <a16:creationId xmlns:a16="http://schemas.microsoft.com/office/drawing/2014/main" id="{B7BC9320-0D9C-87DE-1A8F-76A720EADD6B}"/>
              </a:ext>
            </a:extLst>
          </p:cNvPr>
          <p:cNvSpPr>
            <a:spLocks noGrp="1"/>
          </p:cNvSpPr>
          <p:nvPr>
            <p:ph idx="1"/>
          </p:nvPr>
        </p:nvSpPr>
        <p:spPr/>
        <p:txBody>
          <a:bodyPr>
            <a:normAutofit lnSpcReduction="10000"/>
          </a:bodyPr>
          <a:lstStyle/>
          <a:p>
            <a:r>
              <a:rPr lang="en-US" dirty="0"/>
              <a:t>The text of the Constitution says:</a:t>
            </a:r>
          </a:p>
          <a:p>
            <a:pPr lvl="1"/>
            <a:r>
              <a:rPr lang="en-US" sz="2000" b="0" i="0" u="none" strike="noStrike" dirty="0">
                <a:solidFill>
                  <a:srgbClr val="000000"/>
                </a:solidFill>
                <a:effectLst/>
                <a:latin typeface="Arial" panose="020B0604020202020204" pitchFamily="34" charset="0"/>
              </a:rPr>
              <a:t>“As the State of Israel has been established to protect the Jewish people from persecution, and in reaction to genocide in the Christian majority world and ethnic cleansing in the Muslim majority world, Jewish Cultural Identity shall provide for two specific rights.”</a:t>
            </a:r>
          </a:p>
          <a:p>
            <a:r>
              <a:rPr lang="en-US" sz="2400" dirty="0">
                <a:solidFill>
                  <a:srgbClr val="000000"/>
                </a:solidFill>
                <a:latin typeface="Arial" panose="020B0604020202020204" pitchFamily="34" charset="0"/>
              </a:rPr>
              <a:t>Those rights include:</a:t>
            </a:r>
          </a:p>
          <a:p>
            <a:pPr lvl="1"/>
            <a:r>
              <a:rPr lang="en-US" sz="2000" dirty="0">
                <a:solidFill>
                  <a:srgbClr val="000000"/>
                </a:solidFill>
                <a:latin typeface="Arial" panose="020B0604020202020204" pitchFamily="34" charset="0"/>
              </a:rPr>
              <a:t>The Right of Return</a:t>
            </a:r>
          </a:p>
          <a:p>
            <a:pPr lvl="1"/>
            <a:r>
              <a:rPr lang="en-US" sz="2000" dirty="0">
                <a:solidFill>
                  <a:srgbClr val="000000"/>
                </a:solidFill>
                <a:latin typeface="Arial" panose="020B0604020202020204" pitchFamily="34" charset="0"/>
              </a:rPr>
              <a:t>The exclusive right to head Tzahal, Mossad and Shabak.</a:t>
            </a:r>
            <a:endParaRPr lang="en-US" sz="2000" dirty="0"/>
          </a:p>
          <a:p>
            <a:endParaRPr lang="en-US" sz="2400" b="0" i="0" u="none" strike="noStrike" dirty="0">
              <a:solidFill>
                <a:srgbClr val="000000"/>
              </a:solidFill>
              <a:effectLst/>
              <a:latin typeface="Arial" panose="020B0604020202020204" pitchFamily="34" charset="0"/>
            </a:endParaRPr>
          </a:p>
          <a:p>
            <a:r>
              <a:rPr lang="en-US" sz="2400" dirty="0">
                <a:solidFill>
                  <a:srgbClr val="000000"/>
                </a:solidFill>
                <a:latin typeface="Arial" panose="020B0604020202020204" pitchFamily="34" charset="0"/>
              </a:rPr>
              <a:t>These rights exist purely to protect the Jewish people. They do </a:t>
            </a:r>
            <a:r>
              <a:rPr lang="en-US" sz="2400" i="1" dirty="0">
                <a:solidFill>
                  <a:srgbClr val="000000"/>
                </a:solidFill>
                <a:latin typeface="Arial" panose="020B0604020202020204" pitchFamily="34" charset="0"/>
              </a:rPr>
              <a:t>not </a:t>
            </a:r>
            <a:r>
              <a:rPr lang="en-US" sz="2400" dirty="0">
                <a:solidFill>
                  <a:srgbClr val="000000"/>
                </a:solidFill>
                <a:latin typeface="Arial" panose="020B0604020202020204" pitchFamily="34" charset="0"/>
              </a:rPr>
              <a:t>result in greater representation in the Constitution Assembly or Knesset or the reservation of any other position including Prime Minister, President or Supreme Court.</a:t>
            </a:r>
            <a:endParaRPr lang="en-US" sz="24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10458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A8E45-F384-876F-1930-5F2F7E89EB97}"/>
              </a:ext>
            </a:extLst>
          </p:cNvPr>
          <p:cNvSpPr>
            <a:spLocks noGrp="1"/>
          </p:cNvSpPr>
          <p:nvPr>
            <p:ph type="title"/>
          </p:nvPr>
        </p:nvSpPr>
        <p:spPr/>
        <p:txBody>
          <a:bodyPr/>
          <a:lstStyle/>
          <a:p>
            <a:r>
              <a:rPr lang="en-US" dirty="0"/>
              <a:t>Who is a Jew?</a:t>
            </a:r>
          </a:p>
        </p:txBody>
      </p:sp>
      <p:sp>
        <p:nvSpPr>
          <p:cNvPr id="3" name="Content Placeholder 2">
            <a:extLst>
              <a:ext uri="{FF2B5EF4-FFF2-40B4-BE49-F238E27FC236}">
                <a16:creationId xmlns:a16="http://schemas.microsoft.com/office/drawing/2014/main" id="{B7BC9320-0D9C-87DE-1A8F-76A720EADD6B}"/>
              </a:ext>
            </a:extLst>
          </p:cNvPr>
          <p:cNvSpPr>
            <a:spLocks noGrp="1"/>
          </p:cNvSpPr>
          <p:nvPr>
            <p:ph idx="1"/>
          </p:nvPr>
        </p:nvSpPr>
        <p:spPr/>
        <p:txBody>
          <a:bodyPr>
            <a:normAutofit/>
          </a:bodyPr>
          <a:lstStyle/>
          <a:p>
            <a:r>
              <a:rPr lang="en-US" dirty="0"/>
              <a:t>The Constitution takes this out of the hands of the religious courts.</a:t>
            </a:r>
          </a:p>
          <a:p>
            <a:r>
              <a:rPr lang="en-US" sz="2400" b="0" i="0" u="none" strike="noStrike" dirty="0">
                <a:solidFill>
                  <a:srgbClr val="000000"/>
                </a:solidFill>
                <a:effectLst/>
                <a:latin typeface="Arial" panose="020B0604020202020204" pitchFamily="34" charset="0"/>
              </a:rPr>
              <a:t>For </a:t>
            </a:r>
            <a:r>
              <a:rPr lang="en-US" sz="2400" b="0" i="1" u="none" strike="noStrike" dirty="0">
                <a:solidFill>
                  <a:srgbClr val="000000"/>
                </a:solidFill>
                <a:effectLst/>
                <a:latin typeface="Arial" panose="020B0604020202020204" pitchFamily="34" charset="0"/>
              </a:rPr>
              <a:t>State </a:t>
            </a:r>
            <a:r>
              <a:rPr lang="en-US" sz="2400" b="0" u="none" strike="noStrike" dirty="0">
                <a:solidFill>
                  <a:srgbClr val="000000"/>
                </a:solidFill>
                <a:effectLst/>
                <a:latin typeface="Arial" panose="020B0604020202020204" pitchFamily="34" charset="0"/>
              </a:rPr>
              <a:t>purposes, the definition of a Jew</a:t>
            </a:r>
            <a:r>
              <a:rPr lang="en-US" sz="2400" dirty="0">
                <a:solidFill>
                  <a:srgbClr val="000000"/>
                </a:solidFill>
                <a:latin typeface="Arial" panose="020B0604020202020204" pitchFamily="34" charset="0"/>
              </a:rPr>
              <a:t> is handled by a special committee with rolling membership elected by those recognized as having Jewish Cultural Identity.</a:t>
            </a:r>
          </a:p>
          <a:p>
            <a:r>
              <a:rPr lang="en-US" sz="2400" b="0" i="0" u="none" strike="noStrike" dirty="0">
                <a:solidFill>
                  <a:srgbClr val="000000"/>
                </a:solidFill>
                <a:effectLst/>
                <a:latin typeface="Arial" panose="020B0604020202020204" pitchFamily="34" charset="0"/>
              </a:rPr>
              <a:t>This has </a:t>
            </a:r>
            <a:r>
              <a:rPr lang="en-US" sz="2400" b="0" i="1" u="none" strike="noStrike" dirty="0">
                <a:solidFill>
                  <a:srgbClr val="000000"/>
                </a:solidFill>
                <a:effectLst/>
                <a:latin typeface="Arial" panose="020B0604020202020204" pitchFamily="34" charset="0"/>
              </a:rPr>
              <a:t>no </a:t>
            </a:r>
            <a:r>
              <a:rPr lang="en-US" sz="2400" b="0" u="none" strike="noStrike" dirty="0">
                <a:solidFill>
                  <a:srgbClr val="000000"/>
                </a:solidFill>
                <a:effectLst/>
                <a:latin typeface="Arial" panose="020B0604020202020204" pitchFamily="34" charset="0"/>
              </a:rPr>
              <a:t>religious bearing.</a:t>
            </a:r>
          </a:p>
          <a:p>
            <a:r>
              <a:rPr lang="en-US" sz="2400" i="0" dirty="0">
                <a:solidFill>
                  <a:srgbClr val="000000"/>
                </a:solidFill>
                <a:latin typeface="Arial" panose="020B0604020202020204" pitchFamily="34" charset="0"/>
              </a:rPr>
              <a:t>If the Committee decides to e</a:t>
            </a:r>
            <a:r>
              <a:rPr lang="en-US" sz="2400" dirty="0">
                <a:solidFill>
                  <a:srgbClr val="000000"/>
                </a:solidFill>
                <a:latin typeface="Arial" panose="020B0604020202020204" pitchFamily="34" charset="0"/>
              </a:rPr>
              <a:t>xtend Jewish Cultural Identity, the only impact is to indicate who is eligible for immigration and the most senior Army and Intelligence service roles.</a:t>
            </a:r>
            <a:endParaRPr lang="en-US" sz="24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460841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A8E45-F384-876F-1930-5F2F7E89EB97}"/>
              </a:ext>
            </a:extLst>
          </p:cNvPr>
          <p:cNvSpPr>
            <a:spLocks noGrp="1"/>
          </p:cNvSpPr>
          <p:nvPr>
            <p:ph type="title"/>
          </p:nvPr>
        </p:nvSpPr>
        <p:spPr/>
        <p:txBody>
          <a:bodyPr/>
          <a:lstStyle/>
          <a:p>
            <a:r>
              <a:rPr lang="en-US" dirty="0"/>
              <a:t>Recognizing Reality</a:t>
            </a:r>
          </a:p>
        </p:txBody>
      </p:sp>
      <p:sp>
        <p:nvSpPr>
          <p:cNvPr id="3" name="Content Placeholder 2">
            <a:extLst>
              <a:ext uri="{FF2B5EF4-FFF2-40B4-BE49-F238E27FC236}">
                <a16:creationId xmlns:a16="http://schemas.microsoft.com/office/drawing/2014/main" id="{B7BC9320-0D9C-87DE-1A8F-76A720EADD6B}"/>
              </a:ext>
            </a:extLst>
          </p:cNvPr>
          <p:cNvSpPr>
            <a:spLocks noGrp="1"/>
          </p:cNvSpPr>
          <p:nvPr>
            <p:ph idx="1"/>
          </p:nvPr>
        </p:nvSpPr>
        <p:spPr/>
        <p:txBody>
          <a:bodyPr>
            <a:normAutofit/>
          </a:bodyPr>
          <a:lstStyle/>
          <a:p>
            <a:r>
              <a:rPr lang="en-US" dirty="0"/>
              <a:t>While it would be best </a:t>
            </a:r>
            <a:r>
              <a:rPr lang="en-US" i="1" dirty="0"/>
              <a:t>not </a:t>
            </a:r>
            <a:r>
              <a:rPr lang="en-US" dirty="0"/>
              <a:t>to have any such distinction, this clause also recognizes reality. </a:t>
            </a:r>
          </a:p>
          <a:p>
            <a:r>
              <a:rPr lang="en-US" dirty="0"/>
              <a:t>The Jewish people need protection – </a:t>
            </a:r>
            <a:r>
              <a:rPr lang="en-US" i="1" dirty="0"/>
              <a:t>but not supremacy</a:t>
            </a:r>
            <a:r>
              <a:rPr lang="en-US" dirty="0"/>
              <a:t>.</a:t>
            </a:r>
          </a:p>
          <a:p>
            <a:r>
              <a:rPr lang="en-US" dirty="0"/>
              <a:t>The Jewish religious courts </a:t>
            </a:r>
            <a:r>
              <a:rPr lang="en-US" i="1" dirty="0"/>
              <a:t>also </a:t>
            </a:r>
            <a:r>
              <a:rPr lang="en-US" dirty="0"/>
              <a:t>often strongly disagree with secular authorities on who should be considered a Jew. The reality is that the ethnic and religious definitions vary widely and separating the two will make each more stable.</a:t>
            </a:r>
          </a:p>
        </p:txBody>
      </p:sp>
    </p:spTree>
    <p:extLst>
      <p:ext uri="{BB962C8B-B14F-4D97-AF65-F5344CB8AC3E}">
        <p14:creationId xmlns:p14="http://schemas.microsoft.com/office/powerpoint/2010/main" val="3896884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A8E45-F384-876F-1930-5F2F7E89EB97}"/>
              </a:ext>
            </a:extLst>
          </p:cNvPr>
          <p:cNvSpPr>
            <a:spLocks noGrp="1"/>
          </p:cNvSpPr>
          <p:nvPr>
            <p:ph type="title"/>
          </p:nvPr>
        </p:nvSpPr>
        <p:spPr/>
        <p:txBody>
          <a:bodyPr/>
          <a:lstStyle/>
          <a:p>
            <a:r>
              <a:rPr lang="en-US" dirty="0"/>
              <a:t>Intense Need</a:t>
            </a:r>
          </a:p>
        </p:txBody>
      </p:sp>
      <p:sp>
        <p:nvSpPr>
          <p:cNvPr id="3" name="Content Placeholder 2">
            <a:extLst>
              <a:ext uri="{FF2B5EF4-FFF2-40B4-BE49-F238E27FC236}">
                <a16:creationId xmlns:a16="http://schemas.microsoft.com/office/drawing/2014/main" id="{B7BC9320-0D9C-87DE-1A8F-76A720EADD6B}"/>
              </a:ext>
            </a:extLst>
          </p:cNvPr>
          <p:cNvSpPr>
            <a:spLocks noGrp="1"/>
          </p:cNvSpPr>
          <p:nvPr>
            <p:ph idx="1"/>
          </p:nvPr>
        </p:nvSpPr>
        <p:spPr/>
        <p:txBody>
          <a:bodyPr/>
          <a:lstStyle/>
          <a:p>
            <a:r>
              <a:rPr lang="en-US" dirty="0"/>
              <a:t>In a world without a Constitution, </a:t>
            </a:r>
            <a:r>
              <a:rPr lang="en-US" i="1" dirty="0"/>
              <a:t>everything </a:t>
            </a:r>
            <a:r>
              <a:rPr lang="en-US" dirty="0"/>
              <a:t>is fair game</a:t>
            </a:r>
          </a:p>
          <a:p>
            <a:r>
              <a:rPr lang="en-US" dirty="0"/>
              <a:t>This has led to numerous issues within Israeli politics and different political groups maneuver to assemble power without any clear set of rules limiting what they can do.</a:t>
            </a:r>
          </a:p>
          <a:p>
            <a:pPr lvl="1"/>
            <a:r>
              <a:rPr lang="en-US" i="1" dirty="0"/>
              <a:t>These political groups include both the Supreme Court and parties in the Knesset</a:t>
            </a:r>
          </a:p>
        </p:txBody>
      </p:sp>
    </p:spTree>
    <p:extLst>
      <p:ext uri="{BB962C8B-B14F-4D97-AF65-F5344CB8AC3E}">
        <p14:creationId xmlns:p14="http://schemas.microsoft.com/office/powerpoint/2010/main" val="2381062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A8E45-F384-876F-1930-5F2F7E89EB97}"/>
              </a:ext>
            </a:extLst>
          </p:cNvPr>
          <p:cNvSpPr>
            <a:spLocks noGrp="1"/>
          </p:cNvSpPr>
          <p:nvPr>
            <p:ph type="title"/>
          </p:nvPr>
        </p:nvSpPr>
        <p:spPr/>
        <p:txBody>
          <a:bodyPr/>
          <a:lstStyle/>
          <a:p>
            <a:r>
              <a:rPr lang="en-US" dirty="0"/>
              <a:t>International Standards</a:t>
            </a:r>
          </a:p>
        </p:txBody>
      </p:sp>
      <p:sp>
        <p:nvSpPr>
          <p:cNvPr id="3" name="Content Placeholder 2">
            <a:extLst>
              <a:ext uri="{FF2B5EF4-FFF2-40B4-BE49-F238E27FC236}">
                <a16:creationId xmlns:a16="http://schemas.microsoft.com/office/drawing/2014/main" id="{B7BC9320-0D9C-87DE-1A8F-76A720EADD6B}"/>
              </a:ext>
            </a:extLst>
          </p:cNvPr>
          <p:cNvSpPr>
            <a:spLocks noGrp="1"/>
          </p:cNvSpPr>
          <p:nvPr>
            <p:ph idx="1"/>
          </p:nvPr>
        </p:nvSpPr>
        <p:spPr/>
        <p:txBody>
          <a:bodyPr>
            <a:normAutofit fontScale="92500" lnSpcReduction="20000"/>
          </a:bodyPr>
          <a:lstStyle/>
          <a:p>
            <a:r>
              <a:rPr lang="en-US" dirty="0"/>
              <a:t>Various Constitutions have special rights for those who share aspects of cultural identity. For example, coming from a French-speaking country and speaking French as a mother tongue is important in becoming a French citizen. The Spanish have similar clauses.</a:t>
            </a:r>
          </a:p>
          <a:p>
            <a:pPr lvl="1"/>
            <a:r>
              <a:rPr lang="en-US" dirty="0"/>
              <a:t>These positive rights are expressed by the right of those with Jewish cultural identity (as defined by the special committee) to immigrate.</a:t>
            </a:r>
          </a:p>
          <a:p>
            <a:r>
              <a:rPr lang="en-US" dirty="0"/>
              <a:t>Many systems effectively have </a:t>
            </a:r>
            <a:r>
              <a:rPr lang="en-US" i="1" dirty="0"/>
              <a:t>negative </a:t>
            </a:r>
            <a:r>
              <a:rPr lang="en-US" dirty="0"/>
              <a:t>rights for those who aren’t part of the culture, but hide them. Being born in Germany or Japan isn’t enough to be a German or Japanese citizen with all the rights that entails. These countries protect their Cultural Identity by denying a wide range of rights to those who don’t share it.</a:t>
            </a:r>
          </a:p>
          <a:p>
            <a:r>
              <a:rPr lang="en-US" dirty="0"/>
              <a:t>This Constitution attempts to make the rights of citizenship as broad as possible while still serving the critical protective role for the Jewish people. </a:t>
            </a:r>
          </a:p>
        </p:txBody>
      </p:sp>
    </p:spTree>
    <p:extLst>
      <p:ext uri="{BB962C8B-B14F-4D97-AF65-F5344CB8AC3E}">
        <p14:creationId xmlns:p14="http://schemas.microsoft.com/office/powerpoint/2010/main" val="1813291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776D29F-0A2C-4F75-8582-7C7DFCBD1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AED0D1-E265-7918-3767-16F361B1DFCF}"/>
              </a:ext>
            </a:extLst>
          </p:cNvPr>
          <p:cNvSpPr>
            <a:spLocks noGrp="1"/>
          </p:cNvSpPr>
          <p:nvPr>
            <p:ph type="title"/>
          </p:nvPr>
        </p:nvSpPr>
        <p:spPr>
          <a:xfrm>
            <a:off x="838200" y="1174819"/>
            <a:ext cx="4375151" cy="2858363"/>
          </a:xfrm>
        </p:spPr>
        <p:txBody>
          <a:bodyPr vert="horz" lIns="91440" tIns="45720" rIns="91440" bIns="45720" rtlCol="0" anchor="b">
            <a:normAutofit fontScale="90000"/>
          </a:bodyPr>
          <a:lstStyle/>
          <a:p>
            <a:r>
              <a:rPr lang="en-US" sz="7200" dirty="0">
                <a:solidFill>
                  <a:schemeClr val="bg1"/>
                </a:solidFill>
              </a:rPr>
              <a:t>Palestine &amp; Settlements</a:t>
            </a:r>
          </a:p>
        </p:txBody>
      </p:sp>
      <p:sp>
        <p:nvSpPr>
          <p:cNvPr id="3" name="Text Placeholder 2">
            <a:extLst>
              <a:ext uri="{FF2B5EF4-FFF2-40B4-BE49-F238E27FC236}">
                <a16:creationId xmlns:a16="http://schemas.microsoft.com/office/drawing/2014/main" id="{19D65CD0-56CA-521E-5B0E-DBC228B83C35}"/>
              </a:ext>
            </a:extLst>
          </p:cNvPr>
          <p:cNvSpPr>
            <a:spLocks noGrp="1"/>
          </p:cNvSpPr>
          <p:nvPr>
            <p:ph type="body" idx="1"/>
          </p:nvPr>
        </p:nvSpPr>
        <p:spPr>
          <a:xfrm>
            <a:off x="838200" y="4414180"/>
            <a:ext cx="4377793" cy="1594508"/>
          </a:xfrm>
        </p:spPr>
        <p:txBody>
          <a:bodyPr vert="horz" lIns="91440" tIns="45720" rIns="91440" bIns="45720" rtlCol="0">
            <a:normAutofit/>
          </a:bodyPr>
          <a:lstStyle/>
          <a:p>
            <a:r>
              <a:rPr lang="en-US" dirty="0">
                <a:solidFill>
                  <a:schemeClr val="bg1"/>
                </a:solidFill>
              </a:rPr>
              <a:t>A Multi-Stream State</a:t>
            </a:r>
          </a:p>
        </p:txBody>
      </p:sp>
      <p:pic>
        <p:nvPicPr>
          <p:cNvPr id="2050" name="Picture 2">
            <a:extLst>
              <a:ext uri="{FF2B5EF4-FFF2-40B4-BE49-F238E27FC236}">
                <a16:creationId xmlns:a16="http://schemas.microsoft.com/office/drawing/2014/main" id="{B3B9D7BB-5957-C317-6D5D-F4AFAD03DE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360" r="18360"/>
          <a:stretch/>
        </p:blipFill>
        <p:spPr bwMode="auto">
          <a:xfrm>
            <a:off x="5682343" y="1"/>
            <a:ext cx="6509657" cy="6857999"/>
          </a:xfrm>
          <a:custGeom>
            <a:avLst/>
            <a:gdLst/>
            <a:ahLst/>
            <a:cxnLst/>
            <a:rect l="l" t="t" r="r" b="b"/>
            <a:pathLst>
              <a:path w="650965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0"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3" y="528850"/>
                  <a:pt x="335480" y="536547"/>
                  <a:pt x="337867" y="544146"/>
                </a:cubicBezTo>
                <a:lnTo>
                  <a:pt x="340032" y="549926"/>
                </a:lnTo>
                <a:lnTo>
                  <a:pt x="340448" y="551717"/>
                </a:lnTo>
                <a:lnTo>
                  <a:pt x="346286" y="566616"/>
                </a:lnTo>
                <a:lnTo>
                  <a:pt x="346338" y="566754"/>
                </a:lnTo>
                <a:lnTo>
                  <a:pt x="352655" y="583595"/>
                </a:lnTo>
                <a:lnTo>
                  <a:pt x="359452" y="612658"/>
                </a:lnTo>
                <a:cubicBezTo>
                  <a:pt x="358987" y="604728"/>
                  <a:pt x="357230" y="597005"/>
                  <a:pt x="354829" y="589388"/>
                </a:cubicBezTo>
                <a:lnTo>
                  <a:pt x="352655" y="583595"/>
                </a:lnTo>
                <a:lnTo>
                  <a:pt x="352236" y="581804"/>
                </a:lnTo>
                <a:lnTo>
                  <a:pt x="346286" y="566616"/>
                </a:lnTo>
                <a:lnTo>
                  <a:pt x="340032" y="549926"/>
                </a:lnTo>
                <a:close/>
                <a:moveTo>
                  <a:pt x="384407" y="268794"/>
                </a:moveTo>
                <a:lnTo>
                  <a:pt x="387838" y="328017"/>
                </a:lnTo>
                <a:cubicBezTo>
                  <a:pt x="389527" y="318646"/>
                  <a:pt x="389932" y="309031"/>
                  <a:pt x="389283" y="299164"/>
                </a:cubicBezTo>
                <a:cubicBezTo>
                  <a:pt x="388635" y="289296"/>
                  <a:pt x="386932" y="279176"/>
                  <a:pt x="384407" y="268794"/>
                </a:cubicBezTo>
                <a:close/>
                <a:moveTo>
                  <a:pt x="66991" y="0"/>
                </a:moveTo>
                <a:lnTo>
                  <a:pt x="6509657" y="0"/>
                </a:lnTo>
                <a:lnTo>
                  <a:pt x="6509657" y="6857999"/>
                </a:lnTo>
                <a:lnTo>
                  <a:pt x="149318" y="6857999"/>
                </a:lnTo>
                <a:lnTo>
                  <a:pt x="149318" y="6857457"/>
                </a:lnTo>
                <a:lnTo>
                  <a:pt x="22079" y="6857457"/>
                </a:lnTo>
                <a:lnTo>
                  <a:pt x="26850" y="6796804"/>
                </a:lnTo>
                <a:cubicBezTo>
                  <a:pt x="32161" y="6777207"/>
                  <a:pt x="39591" y="6758011"/>
                  <a:pt x="44354" y="6738388"/>
                </a:cubicBezTo>
                <a:cubicBezTo>
                  <a:pt x="48736" y="6720103"/>
                  <a:pt x="58832" y="6702955"/>
                  <a:pt x="67214" y="6685617"/>
                </a:cubicBezTo>
                <a:cubicBezTo>
                  <a:pt x="83217" y="6652472"/>
                  <a:pt x="73120" y="6617036"/>
                  <a:pt x="77310" y="6583128"/>
                </a:cubicBezTo>
                <a:cubicBezTo>
                  <a:pt x="78645" y="6572269"/>
                  <a:pt x="80168" y="6561411"/>
                  <a:pt x="82837" y="6550742"/>
                </a:cubicBezTo>
                <a:cubicBezTo>
                  <a:pt x="89885" y="6521593"/>
                  <a:pt x="95981" y="6491874"/>
                  <a:pt x="105697" y="6463490"/>
                </a:cubicBezTo>
                <a:cubicBezTo>
                  <a:pt x="116556" y="6431292"/>
                  <a:pt x="131034" y="6400429"/>
                  <a:pt x="146086" y="6363664"/>
                </a:cubicBezTo>
                <a:cubicBezTo>
                  <a:pt x="142275" y="6350899"/>
                  <a:pt x="131986" y="6331277"/>
                  <a:pt x="131034" y="6311084"/>
                </a:cubicBezTo>
                <a:cubicBezTo>
                  <a:pt x="127795" y="6246121"/>
                  <a:pt x="145513" y="6185351"/>
                  <a:pt x="173518" y="6127247"/>
                </a:cubicBezTo>
                <a:cubicBezTo>
                  <a:pt x="181899" y="6109530"/>
                  <a:pt x="187424" y="6090477"/>
                  <a:pt x="195616" y="6072569"/>
                </a:cubicBezTo>
                <a:cubicBezTo>
                  <a:pt x="198472" y="6066284"/>
                  <a:pt x="204569" y="6058092"/>
                  <a:pt x="210285" y="6056948"/>
                </a:cubicBezTo>
                <a:cubicBezTo>
                  <a:pt x="243432" y="6050282"/>
                  <a:pt x="242863" y="6025515"/>
                  <a:pt x="244766" y="5999796"/>
                </a:cubicBezTo>
                <a:cubicBezTo>
                  <a:pt x="247051" y="5969124"/>
                  <a:pt x="252386" y="5938836"/>
                  <a:pt x="256958" y="5908355"/>
                </a:cubicBezTo>
                <a:cubicBezTo>
                  <a:pt x="257530" y="5904353"/>
                  <a:pt x="261531" y="5900735"/>
                  <a:pt x="264200" y="5897114"/>
                </a:cubicBezTo>
                <a:cubicBezTo>
                  <a:pt x="268199" y="5891590"/>
                  <a:pt x="274295" y="5886447"/>
                  <a:pt x="275818" y="5880348"/>
                </a:cubicBezTo>
                <a:cubicBezTo>
                  <a:pt x="283249" y="5849107"/>
                  <a:pt x="289535" y="5817674"/>
                  <a:pt x="296393" y="5786239"/>
                </a:cubicBezTo>
                <a:cubicBezTo>
                  <a:pt x="297918" y="5779191"/>
                  <a:pt x="299823" y="5771953"/>
                  <a:pt x="302870" y="5765474"/>
                </a:cubicBezTo>
                <a:cubicBezTo>
                  <a:pt x="305728" y="5759378"/>
                  <a:pt x="310683" y="5754234"/>
                  <a:pt x="313730" y="5748136"/>
                </a:cubicBezTo>
                <a:cubicBezTo>
                  <a:pt x="321920" y="5731564"/>
                  <a:pt x="329541" y="5714607"/>
                  <a:pt x="338685" y="5695178"/>
                </a:cubicBezTo>
                <a:cubicBezTo>
                  <a:pt x="321541" y="5684320"/>
                  <a:pt x="331257" y="5669647"/>
                  <a:pt x="339447" y="5651360"/>
                </a:cubicBezTo>
                <a:cubicBezTo>
                  <a:pt x="347830" y="5632691"/>
                  <a:pt x="350497" y="5611164"/>
                  <a:pt x="353545"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5" y="4893907"/>
                  <a:pt x="406697" y="4884572"/>
                </a:cubicBezTo>
                <a:cubicBezTo>
                  <a:pt x="399647" y="4857522"/>
                  <a:pt x="388978" y="4831420"/>
                  <a:pt x="384216" y="4803988"/>
                </a:cubicBezTo>
                <a:cubicBezTo>
                  <a:pt x="381551" y="4788747"/>
                  <a:pt x="386312" y="4771793"/>
                  <a:pt x="389741" y="4755980"/>
                </a:cubicBezTo>
                <a:cubicBezTo>
                  <a:pt x="393362"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2" y="4346201"/>
                  <a:pt x="391265" y="4340674"/>
                  <a:pt x="392218" y="4335722"/>
                </a:cubicBezTo>
                <a:cubicBezTo>
                  <a:pt x="401743" y="4281810"/>
                  <a:pt x="387838" y="4231324"/>
                  <a:pt x="369547" y="4181603"/>
                </a:cubicBezTo>
                <a:cubicBezTo>
                  <a:pt x="367643" y="4176461"/>
                  <a:pt x="368214" y="4170174"/>
                  <a:pt x="368595" y="4164458"/>
                </a:cubicBezTo>
                <a:cubicBezTo>
                  <a:pt x="369928" y="4148453"/>
                  <a:pt x="376597" y="4131119"/>
                  <a:pt x="372597" y="4116641"/>
                </a:cubicBezTo>
                <a:cubicBezTo>
                  <a:pt x="361546" y="4078159"/>
                  <a:pt x="348211" y="4040058"/>
                  <a:pt x="331447" y="4003861"/>
                </a:cubicBezTo>
                <a:cubicBezTo>
                  <a:pt x="314494" y="3967091"/>
                  <a:pt x="300203" y="3932993"/>
                  <a:pt x="317349" y="3890891"/>
                </a:cubicBezTo>
                <a:cubicBezTo>
                  <a:pt x="324589" y="3872985"/>
                  <a:pt x="319445" y="3849362"/>
                  <a:pt x="317541" y="3828785"/>
                </a:cubicBezTo>
                <a:cubicBezTo>
                  <a:pt x="316016" y="3813737"/>
                  <a:pt x="307443" y="3799258"/>
                  <a:pt x="307443" y="3784397"/>
                </a:cubicBezTo>
                <a:cubicBezTo>
                  <a:pt x="307443" y="3744770"/>
                  <a:pt x="297345" y="3709529"/>
                  <a:pt x="276771" y="3675238"/>
                </a:cubicBezTo>
                <a:cubicBezTo>
                  <a:pt x="268770" y="3661899"/>
                  <a:pt x="274106" y="3641134"/>
                  <a:pt x="272009" y="3623799"/>
                </a:cubicBezTo>
                <a:cubicBezTo>
                  <a:pt x="269533" y="3605509"/>
                  <a:pt x="267247" y="3586653"/>
                  <a:pt x="261720" y="3569124"/>
                </a:cubicBezTo>
                <a:cubicBezTo>
                  <a:pt x="247243" y="3523785"/>
                  <a:pt x="230859" y="3479015"/>
                  <a:pt x="215618" y="3433866"/>
                </a:cubicBezTo>
                <a:cubicBezTo>
                  <a:pt x="203045" y="3396719"/>
                  <a:pt x="212951" y="3360139"/>
                  <a:pt x="218286" y="3323372"/>
                </a:cubicBezTo>
                <a:cubicBezTo>
                  <a:pt x="221715" y="3300319"/>
                  <a:pt x="229907" y="3278795"/>
                  <a:pt x="217715" y="3252885"/>
                </a:cubicBezTo>
                <a:cubicBezTo>
                  <a:pt x="206093" y="3228119"/>
                  <a:pt x="208761" y="3196686"/>
                  <a:pt x="202475" y="3168870"/>
                </a:cubicBezTo>
                <a:cubicBezTo>
                  <a:pt x="197141" y="3145436"/>
                  <a:pt x="188566" y="3122770"/>
                  <a:pt x="180184" y="3100099"/>
                </a:cubicBezTo>
                <a:cubicBezTo>
                  <a:pt x="168753" y="3069235"/>
                  <a:pt x="156753" y="3038756"/>
                  <a:pt x="162468" y="3005035"/>
                </a:cubicBezTo>
                <a:cubicBezTo>
                  <a:pt x="168945" y="2966742"/>
                  <a:pt x="144560" y="2940455"/>
                  <a:pt x="128366" y="2910353"/>
                </a:cubicBezTo>
                <a:cubicBezTo>
                  <a:pt x="117318" y="2889587"/>
                  <a:pt x="109126" y="2866918"/>
                  <a:pt x="102268" y="2844248"/>
                </a:cubicBezTo>
                <a:cubicBezTo>
                  <a:pt x="93313" y="2813958"/>
                  <a:pt x="87978" y="2782716"/>
                  <a:pt x="79216" y="2752235"/>
                </a:cubicBezTo>
                <a:cubicBezTo>
                  <a:pt x="66072" y="2706131"/>
                  <a:pt x="55785"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1" y="2360933"/>
                </a:cubicBezTo>
                <a:cubicBezTo>
                  <a:pt x="28541" y="2356744"/>
                  <a:pt x="36543" y="2344741"/>
                  <a:pt x="37877" y="2335405"/>
                </a:cubicBezTo>
                <a:cubicBezTo>
                  <a:pt x="41877" y="2307402"/>
                  <a:pt x="35971" y="2281683"/>
                  <a:pt x="23017" y="2254633"/>
                </a:cubicBezTo>
                <a:cubicBezTo>
                  <a:pt x="10824" y="2229296"/>
                  <a:pt x="12158" y="2197670"/>
                  <a:pt x="7395" y="2168903"/>
                </a:cubicBezTo>
                <a:cubicBezTo>
                  <a:pt x="5680"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4" y="1938009"/>
                  <a:pt x="18445" y="1921817"/>
                </a:cubicBezTo>
                <a:cubicBezTo>
                  <a:pt x="19779" y="1915912"/>
                  <a:pt x="24922" y="1910004"/>
                  <a:pt x="24161" y="1904673"/>
                </a:cubicBezTo>
                <a:cubicBezTo>
                  <a:pt x="15968" y="1851709"/>
                  <a:pt x="52545" y="1813610"/>
                  <a:pt x="68738" y="1768838"/>
                </a:cubicBezTo>
                <a:cubicBezTo>
                  <a:pt x="85886" y="1721785"/>
                  <a:pt x="112174" y="1676253"/>
                  <a:pt x="104363" y="1623675"/>
                </a:cubicBezTo>
                <a:cubicBezTo>
                  <a:pt x="99601" y="1591859"/>
                  <a:pt x="88551" y="1561189"/>
                  <a:pt x="81882" y="1529563"/>
                </a:cubicBezTo>
                <a:cubicBezTo>
                  <a:pt x="79597" y="1518324"/>
                  <a:pt x="79978" y="1505751"/>
                  <a:pt x="82264" y="1494509"/>
                </a:cubicBezTo>
                <a:cubicBezTo>
                  <a:pt x="92743" y="1440216"/>
                  <a:pt x="94266" y="1386684"/>
                  <a:pt x="77120" y="1333341"/>
                </a:cubicBezTo>
                <a:cubicBezTo>
                  <a:pt x="74262" y="1324198"/>
                  <a:pt x="71597" y="1314483"/>
                  <a:pt x="71597" y="1304955"/>
                </a:cubicBezTo>
                <a:cubicBezTo>
                  <a:pt x="71597" y="1252757"/>
                  <a:pt x="75597" y="1201512"/>
                  <a:pt x="94266" y="1151600"/>
                </a:cubicBezTo>
                <a:cubicBezTo>
                  <a:pt x="100553" y="1134834"/>
                  <a:pt x="96553" y="1114449"/>
                  <a:pt x="98077" y="1095972"/>
                </a:cubicBezTo>
                <a:cubicBezTo>
                  <a:pt x="99409" y="1078826"/>
                  <a:pt x="99981" y="1061298"/>
                  <a:pt x="104363" y="1044725"/>
                </a:cubicBezTo>
                <a:cubicBezTo>
                  <a:pt x="110839" y="1020529"/>
                  <a:pt x="111601" y="998052"/>
                  <a:pt x="105887" y="973095"/>
                </a:cubicBezTo>
                <a:cubicBezTo>
                  <a:pt x="100553" y="949281"/>
                  <a:pt x="103219" y="923562"/>
                  <a:pt x="103029" y="898797"/>
                </a:cubicBezTo>
                <a:cubicBezTo>
                  <a:pt x="102839" y="871173"/>
                  <a:pt x="102649" y="843552"/>
                  <a:pt x="103601" y="815929"/>
                </a:cubicBezTo>
                <a:cubicBezTo>
                  <a:pt x="103981" y="804877"/>
                  <a:pt x="111601" y="792306"/>
                  <a:pt x="108553" y="783158"/>
                </a:cubicBezTo>
                <a:cubicBezTo>
                  <a:pt x="98267" y="753633"/>
                  <a:pt x="110649" y="724104"/>
                  <a:pt x="105126" y="694576"/>
                </a:cubicBezTo>
                <a:cubicBezTo>
                  <a:pt x="102268" y="680096"/>
                  <a:pt x="110078" y="663713"/>
                  <a:pt x="110839" y="648092"/>
                </a:cubicBezTo>
                <a:cubicBezTo>
                  <a:pt x="112174" y="622564"/>
                  <a:pt x="111601" y="597037"/>
                  <a:pt x="111983" y="571508"/>
                </a:cubicBezTo>
                <a:cubicBezTo>
                  <a:pt x="112174" y="563125"/>
                  <a:pt x="112936" y="554933"/>
                  <a:pt x="113318" y="546552"/>
                </a:cubicBezTo>
                <a:cubicBezTo>
                  <a:pt x="113697" y="539121"/>
                  <a:pt x="115412" y="531310"/>
                  <a:pt x="114080" y="524262"/>
                </a:cubicBezTo>
                <a:cubicBezTo>
                  <a:pt x="109315" y="498733"/>
                  <a:pt x="101505" y="473587"/>
                  <a:pt x="98457" y="447870"/>
                </a:cubicBezTo>
                <a:cubicBezTo>
                  <a:pt x="95792" y="425581"/>
                  <a:pt x="99409" y="402529"/>
                  <a:pt x="97505" y="380050"/>
                </a:cubicBezTo>
                <a:cubicBezTo>
                  <a:pt x="94266" y="340425"/>
                  <a:pt x="88551" y="300800"/>
                  <a:pt x="84930" y="261173"/>
                </a:cubicBezTo>
                <a:cubicBezTo>
                  <a:pt x="84168" y="252600"/>
                  <a:pt x="88933" y="243648"/>
                  <a:pt x="89313" y="234883"/>
                </a:cubicBezTo>
                <a:cubicBezTo>
                  <a:pt x="90266" y="207450"/>
                  <a:pt x="90457" y="180017"/>
                  <a:pt x="91026" y="152584"/>
                </a:cubicBezTo>
                <a:cubicBezTo>
                  <a:pt x="91218" y="136963"/>
                  <a:pt x="90647" y="121150"/>
                  <a:pt x="92361" y="105718"/>
                </a:cubicBezTo>
                <a:cubicBezTo>
                  <a:pt x="94648" y="85336"/>
                  <a:pt x="98077" y="66857"/>
                  <a:pt x="83217" y="47806"/>
                </a:cubicBezTo>
                <a:cubicBezTo>
                  <a:pt x="77453" y="40471"/>
                  <a:pt x="73691" y="32636"/>
                  <a:pt x="71206" y="24480"/>
                </a:cubicBezTo>
                <a:close/>
              </a:path>
            </a:pathLst>
          </a:custGeom>
          <a:noFill/>
          <a:effectLst>
            <a:outerShdw blurRad="381000" dist="152400" dir="10800000" algn="r" rotWithShape="0">
              <a:prstClr val="black">
                <a:alpha val="10000"/>
              </a:prstClr>
            </a:outerShdw>
          </a:effectLst>
          <a:extLst>
            <a:ext uri="{909E8E84-426E-40DD-AFC4-6F175D3DCCD1}">
              <a14:hiddenFill xmlns:a14="http://schemas.microsoft.com/office/drawing/2010/main">
                <a:solidFill>
                  <a:srgbClr val="FFFFFF"/>
                </a:solidFill>
              </a14:hiddenFill>
            </a:ext>
          </a:extLst>
        </p:spPr>
      </p:pic>
      <p:sp>
        <p:nvSpPr>
          <p:cNvPr id="2057" name="Freeform: Shape 2056">
            <a:extLst>
              <a:ext uri="{FF2B5EF4-FFF2-40B4-BE49-F238E27FC236}">
                <a16:creationId xmlns:a16="http://schemas.microsoft.com/office/drawing/2014/main" id="{C4D41903-2C9D-4F9E-AA1F-6161F8A6F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59" name="Freeform: Shape 2058">
            <a:extLst>
              <a:ext uri="{FF2B5EF4-FFF2-40B4-BE49-F238E27FC236}">
                <a16:creationId xmlns:a16="http://schemas.microsoft.com/office/drawing/2014/main" id="{9E4574B5-C90E-412D-BAB0-B9F483290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44307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A8E45-F384-876F-1930-5F2F7E89EB97}"/>
              </a:ext>
            </a:extLst>
          </p:cNvPr>
          <p:cNvSpPr>
            <a:spLocks noGrp="1"/>
          </p:cNvSpPr>
          <p:nvPr>
            <p:ph type="title"/>
          </p:nvPr>
        </p:nvSpPr>
        <p:spPr/>
        <p:txBody>
          <a:bodyPr/>
          <a:lstStyle/>
          <a:p>
            <a:r>
              <a:rPr lang="en-US" dirty="0"/>
              <a:t>Living in Fear</a:t>
            </a:r>
          </a:p>
        </p:txBody>
      </p:sp>
      <p:sp>
        <p:nvSpPr>
          <p:cNvPr id="3" name="Content Placeholder 2">
            <a:extLst>
              <a:ext uri="{FF2B5EF4-FFF2-40B4-BE49-F238E27FC236}">
                <a16:creationId xmlns:a16="http://schemas.microsoft.com/office/drawing/2014/main" id="{B7BC9320-0D9C-87DE-1A8F-76A720EADD6B}"/>
              </a:ext>
            </a:extLst>
          </p:cNvPr>
          <p:cNvSpPr>
            <a:spLocks noGrp="1"/>
          </p:cNvSpPr>
          <p:nvPr>
            <p:ph idx="1"/>
          </p:nvPr>
        </p:nvSpPr>
        <p:spPr/>
        <p:txBody>
          <a:bodyPr>
            <a:normAutofit/>
          </a:bodyPr>
          <a:lstStyle/>
          <a:p>
            <a:r>
              <a:rPr lang="en-US" dirty="0"/>
              <a:t>Israelis have long lived in fear of an Arab majority.</a:t>
            </a:r>
          </a:p>
          <a:p>
            <a:r>
              <a:rPr lang="en-US" dirty="0"/>
              <a:t>Whether or not the Arab population was willing to accept a Jewish state, an Arab majority would spell the end of Jewish protection and self-rule.</a:t>
            </a:r>
          </a:p>
          <a:p>
            <a:r>
              <a:rPr lang="en-US" dirty="0"/>
              <a:t>This demographic reality is </a:t>
            </a:r>
            <a:r>
              <a:rPr lang="en-US" i="1" dirty="0"/>
              <a:t>one </a:t>
            </a:r>
            <a:r>
              <a:rPr lang="en-US" dirty="0"/>
              <a:t>force that has limited Israeli willingness to extend citizenship to those who identify as Palestinian.</a:t>
            </a:r>
          </a:p>
          <a:p>
            <a:r>
              <a:rPr lang="en-US" dirty="0"/>
              <a:t>Other critical forces include:</a:t>
            </a:r>
          </a:p>
          <a:p>
            <a:pPr lvl="1"/>
            <a:r>
              <a:rPr lang="en-US" dirty="0"/>
              <a:t>Resistance by Palestinians to being part of the Jewish State</a:t>
            </a:r>
          </a:p>
          <a:p>
            <a:pPr lvl="1"/>
            <a:r>
              <a:rPr lang="en-US" dirty="0"/>
              <a:t>Concern that Palestinian citizens will be a fifth column that will undermine the State</a:t>
            </a:r>
          </a:p>
        </p:txBody>
      </p:sp>
    </p:spTree>
    <p:extLst>
      <p:ext uri="{BB962C8B-B14F-4D97-AF65-F5344CB8AC3E}">
        <p14:creationId xmlns:p14="http://schemas.microsoft.com/office/powerpoint/2010/main" val="41036773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A8E45-F384-876F-1930-5F2F7E89EB97}"/>
              </a:ext>
            </a:extLst>
          </p:cNvPr>
          <p:cNvSpPr>
            <a:spLocks noGrp="1"/>
          </p:cNvSpPr>
          <p:nvPr>
            <p:ph type="title"/>
          </p:nvPr>
        </p:nvSpPr>
        <p:spPr/>
        <p:txBody>
          <a:bodyPr/>
          <a:lstStyle/>
          <a:p>
            <a:r>
              <a:rPr lang="en-US" dirty="0"/>
              <a:t>The Constitutional Approach</a:t>
            </a:r>
          </a:p>
        </p:txBody>
      </p:sp>
      <p:sp>
        <p:nvSpPr>
          <p:cNvPr id="3" name="Content Placeholder 2">
            <a:extLst>
              <a:ext uri="{FF2B5EF4-FFF2-40B4-BE49-F238E27FC236}">
                <a16:creationId xmlns:a16="http://schemas.microsoft.com/office/drawing/2014/main" id="{B7BC9320-0D9C-87DE-1A8F-76A720EADD6B}"/>
              </a:ext>
            </a:extLst>
          </p:cNvPr>
          <p:cNvSpPr>
            <a:spLocks noGrp="1"/>
          </p:cNvSpPr>
          <p:nvPr>
            <p:ph idx="1"/>
          </p:nvPr>
        </p:nvSpPr>
        <p:spPr/>
        <p:txBody>
          <a:bodyPr>
            <a:normAutofit fontScale="85000" lnSpcReduction="20000"/>
          </a:bodyPr>
          <a:lstStyle/>
          <a:p>
            <a:r>
              <a:rPr lang="en-US" dirty="0"/>
              <a:t>This Constitution does </a:t>
            </a:r>
            <a:r>
              <a:rPr lang="en-US" i="1" dirty="0"/>
              <a:t>not </a:t>
            </a:r>
            <a:r>
              <a:rPr lang="en-US" dirty="0"/>
              <a:t>eliminate these challenges.</a:t>
            </a:r>
          </a:p>
          <a:p>
            <a:r>
              <a:rPr lang="en-US" dirty="0"/>
              <a:t>It </a:t>
            </a:r>
            <a:r>
              <a:rPr lang="en-US" i="1" dirty="0"/>
              <a:t>does </a:t>
            </a:r>
            <a:r>
              <a:rPr lang="en-US" dirty="0"/>
              <a:t>offer a roadmap to making them better.</a:t>
            </a:r>
          </a:p>
          <a:p>
            <a:endParaRPr lang="en-US" dirty="0"/>
          </a:p>
          <a:p>
            <a:r>
              <a:rPr lang="en-US" dirty="0"/>
              <a:t>Municipalities and their territories can choose to join the State of Israel after a three-year probationary period if:</a:t>
            </a:r>
          </a:p>
          <a:p>
            <a:pPr lvl="1"/>
            <a:r>
              <a:rPr lang="en-US" dirty="0"/>
              <a:t>80% vote to do so.</a:t>
            </a:r>
          </a:p>
          <a:p>
            <a:pPr lvl="1"/>
            <a:r>
              <a:rPr lang="en-US" dirty="0"/>
              <a:t>They hand over those suspected of crimes against the State, Streams or the Jewish cultural identity for criminal prosecution.</a:t>
            </a:r>
          </a:p>
          <a:p>
            <a:pPr lvl="1"/>
            <a:r>
              <a:rPr lang="en-US" dirty="0"/>
              <a:t>Their education system eliminates incitement against the State, Streams or the Jewish cultural identity for criminal prosecution.</a:t>
            </a:r>
          </a:p>
          <a:p>
            <a:pPr lvl="1"/>
            <a:r>
              <a:rPr lang="en-US" dirty="0"/>
              <a:t>They establish borders.</a:t>
            </a:r>
          </a:p>
          <a:p>
            <a:pPr lvl="1"/>
            <a:endParaRPr lang="en-US" dirty="0"/>
          </a:p>
          <a:p>
            <a:r>
              <a:rPr lang="en-US" dirty="0"/>
              <a:t>Municipalities can also </a:t>
            </a:r>
            <a:r>
              <a:rPr lang="en-US" i="1" dirty="0"/>
              <a:t>leave </a:t>
            </a:r>
            <a:r>
              <a:rPr lang="en-US" dirty="0"/>
              <a:t>the State of Israel. If Umm El-Fahm wants out, they can elect to leave simply through an 80% vote.</a:t>
            </a:r>
          </a:p>
        </p:txBody>
      </p:sp>
    </p:spTree>
    <p:extLst>
      <p:ext uri="{BB962C8B-B14F-4D97-AF65-F5344CB8AC3E}">
        <p14:creationId xmlns:p14="http://schemas.microsoft.com/office/powerpoint/2010/main" val="7546477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A8E45-F384-876F-1930-5F2F7E89EB97}"/>
              </a:ext>
            </a:extLst>
          </p:cNvPr>
          <p:cNvSpPr>
            <a:spLocks noGrp="1"/>
          </p:cNvSpPr>
          <p:nvPr>
            <p:ph type="title"/>
          </p:nvPr>
        </p:nvSpPr>
        <p:spPr/>
        <p:txBody>
          <a:bodyPr/>
          <a:lstStyle/>
          <a:p>
            <a:r>
              <a:rPr lang="en-US" dirty="0"/>
              <a:t>The Constitutional Approach</a:t>
            </a:r>
          </a:p>
        </p:txBody>
      </p:sp>
      <p:sp>
        <p:nvSpPr>
          <p:cNvPr id="3" name="Content Placeholder 2">
            <a:extLst>
              <a:ext uri="{FF2B5EF4-FFF2-40B4-BE49-F238E27FC236}">
                <a16:creationId xmlns:a16="http://schemas.microsoft.com/office/drawing/2014/main" id="{B7BC9320-0D9C-87DE-1A8F-76A720EADD6B}"/>
              </a:ext>
            </a:extLst>
          </p:cNvPr>
          <p:cNvSpPr>
            <a:spLocks noGrp="1"/>
          </p:cNvSpPr>
          <p:nvPr>
            <p:ph idx="1"/>
          </p:nvPr>
        </p:nvSpPr>
        <p:spPr/>
        <p:txBody>
          <a:bodyPr>
            <a:normAutofit fontScale="92500"/>
          </a:bodyPr>
          <a:lstStyle/>
          <a:p>
            <a:r>
              <a:rPr lang="en-US" dirty="0"/>
              <a:t>These provisions serve as a pressure valve on the conflict. Those who really want out of Israel can leave and those who want out of the conflict can join the state with their residents picking the Streams that honor their self-determination.</a:t>
            </a:r>
          </a:p>
          <a:p>
            <a:r>
              <a:rPr lang="en-US" dirty="0"/>
              <a:t>There is no rule that excludes them on the basis of ethnicity, religious etc…</a:t>
            </a:r>
          </a:p>
          <a:p>
            <a:endParaRPr lang="en-US" dirty="0"/>
          </a:p>
          <a:p>
            <a:r>
              <a:rPr lang="en-US" dirty="0"/>
              <a:t>As a critical protection: even if Arabs form a majority of the state:</a:t>
            </a:r>
          </a:p>
          <a:p>
            <a:pPr lvl="1"/>
            <a:r>
              <a:rPr lang="en-US" dirty="0"/>
              <a:t>The Constitutional Assembly will require other Streams to accept and approve any significant changes to the State. </a:t>
            </a:r>
          </a:p>
          <a:p>
            <a:pPr lvl="1"/>
            <a:r>
              <a:rPr lang="en-US" dirty="0"/>
              <a:t>The Army and Intelligence Services will continue to be led by those with Jewish Cultural Identity.</a:t>
            </a:r>
          </a:p>
        </p:txBody>
      </p:sp>
    </p:spTree>
    <p:extLst>
      <p:ext uri="{BB962C8B-B14F-4D97-AF65-F5344CB8AC3E}">
        <p14:creationId xmlns:p14="http://schemas.microsoft.com/office/powerpoint/2010/main" val="37505687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A8E45-F384-876F-1930-5F2F7E89EB97}"/>
              </a:ext>
            </a:extLst>
          </p:cNvPr>
          <p:cNvSpPr>
            <a:spLocks noGrp="1"/>
          </p:cNvSpPr>
          <p:nvPr>
            <p:ph type="title"/>
          </p:nvPr>
        </p:nvSpPr>
        <p:spPr/>
        <p:txBody>
          <a:bodyPr/>
          <a:lstStyle/>
          <a:p>
            <a:r>
              <a:rPr lang="en-US" dirty="0"/>
              <a:t>Balance</a:t>
            </a:r>
          </a:p>
        </p:txBody>
      </p:sp>
      <p:sp>
        <p:nvSpPr>
          <p:cNvPr id="3" name="Content Placeholder 2">
            <a:extLst>
              <a:ext uri="{FF2B5EF4-FFF2-40B4-BE49-F238E27FC236}">
                <a16:creationId xmlns:a16="http://schemas.microsoft.com/office/drawing/2014/main" id="{B7BC9320-0D9C-87DE-1A8F-76A720EADD6B}"/>
              </a:ext>
            </a:extLst>
          </p:cNvPr>
          <p:cNvSpPr>
            <a:spLocks noGrp="1"/>
          </p:cNvSpPr>
          <p:nvPr>
            <p:ph idx="1"/>
          </p:nvPr>
        </p:nvSpPr>
        <p:spPr/>
        <p:txBody>
          <a:bodyPr>
            <a:normAutofit/>
          </a:bodyPr>
          <a:lstStyle/>
          <a:p>
            <a:r>
              <a:rPr lang="en-US" dirty="0"/>
              <a:t>Critically, this method of integration </a:t>
            </a:r>
            <a:r>
              <a:rPr lang="en-US" i="1" dirty="0"/>
              <a:t>also </a:t>
            </a:r>
            <a:r>
              <a:rPr lang="en-US" dirty="0"/>
              <a:t>gives a way for Jewish settlements to annex themselves to the State.</a:t>
            </a:r>
          </a:p>
          <a:p>
            <a:endParaRPr lang="en-US" dirty="0"/>
          </a:p>
          <a:p>
            <a:r>
              <a:rPr lang="en-US" dirty="0"/>
              <a:t>It thus provides benefits for both Jews and Palestinians – </a:t>
            </a:r>
            <a:r>
              <a:rPr lang="en-US" i="1" dirty="0"/>
              <a:t>so long as they are willing to accept and be part of the multi-Stream State of Israel.</a:t>
            </a:r>
            <a:endParaRPr lang="en-US" dirty="0"/>
          </a:p>
        </p:txBody>
      </p:sp>
    </p:spTree>
    <p:extLst>
      <p:ext uri="{BB962C8B-B14F-4D97-AF65-F5344CB8AC3E}">
        <p14:creationId xmlns:p14="http://schemas.microsoft.com/office/powerpoint/2010/main" val="7712047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776D29F-0A2C-4F75-8582-7C7DFCBD1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AED0D1-E265-7918-3767-16F361B1DFCF}"/>
              </a:ext>
            </a:extLst>
          </p:cNvPr>
          <p:cNvSpPr>
            <a:spLocks noGrp="1"/>
          </p:cNvSpPr>
          <p:nvPr>
            <p:ph type="title"/>
          </p:nvPr>
        </p:nvSpPr>
        <p:spPr>
          <a:xfrm>
            <a:off x="838200" y="1174819"/>
            <a:ext cx="4375151" cy="2858363"/>
          </a:xfrm>
        </p:spPr>
        <p:txBody>
          <a:bodyPr vert="horz" lIns="91440" tIns="45720" rIns="91440" bIns="45720" rtlCol="0" anchor="b">
            <a:normAutofit/>
          </a:bodyPr>
          <a:lstStyle/>
          <a:p>
            <a:r>
              <a:rPr lang="en-US" sz="7200" dirty="0">
                <a:solidFill>
                  <a:schemeClr val="bg1"/>
                </a:solidFill>
              </a:rPr>
              <a:t>The Rest </a:t>
            </a:r>
          </a:p>
        </p:txBody>
      </p:sp>
      <p:sp>
        <p:nvSpPr>
          <p:cNvPr id="3" name="Text Placeholder 2">
            <a:extLst>
              <a:ext uri="{FF2B5EF4-FFF2-40B4-BE49-F238E27FC236}">
                <a16:creationId xmlns:a16="http://schemas.microsoft.com/office/drawing/2014/main" id="{19D65CD0-56CA-521E-5B0E-DBC228B83C35}"/>
              </a:ext>
            </a:extLst>
          </p:cNvPr>
          <p:cNvSpPr>
            <a:spLocks noGrp="1"/>
          </p:cNvSpPr>
          <p:nvPr>
            <p:ph type="body" idx="1"/>
          </p:nvPr>
        </p:nvSpPr>
        <p:spPr>
          <a:xfrm>
            <a:off x="838200" y="4414180"/>
            <a:ext cx="4377793" cy="1594508"/>
          </a:xfrm>
        </p:spPr>
        <p:txBody>
          <a:bodyPr vert="horz" lIns="91440" tIns="45720" rIns="91440" bIns="45720" rtlCol="0">
            <a:normAutofit/>
          </a:bodyPr>
          <a:lstStyle/>
          <a:p>
            <a:r>
              <a:rPr lang="en-US" dirty="0">
                <a:solidFill>
                  <a:schemeClr val="bg1"/>
                </a:solidFill>
              </a:rPr>
              <a:t>A Conventional Constitution</a:t>
            </a:r>
          </a:p>
        </p:txBody>
      </p:sp>
      <p:pic>
        <p:nvPicPr>
          <p:cNvPr id="2050" name="Picture 2">
            <a:extLst>
              <a:ext uri="{FF2B5EF4-FFF2-40B4-BE49-F238E27FC236}">
                <a16:creationId xmlns:a16="http://schemas.microsoft.com/office/drawing/2014/main" id="{B3B9D7BB-5957-C317-6D5D-F4AFAD03DE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511" r="17511"/>
          <a:stretch/>
        </p:blipFill>
        <p:spPr bwMode="auto">
          <a:xfrm>
            <a:off x="5682343" y="1"/>
            <a:ext cx="6509657" cy="6857999"/>
          </a:xfrm>
          <a:custGeom>
            <a:avLst/>
            <a:gdLst/>
            <a:ahLst/>
            <a:cxnLst/>
            <a:rect l="l" t="t" r="r" b="b"/>
            <a:pathLst>
              <a:path w="650965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0"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3" y="528850"/>
                  <a:pt x="335480" y="536547"/>
                  <a:pt x="337867" y="544146"/>
                </a:cubicBezTo>
                <a:lnTo>
                  <a:pt x="340032" y="549926"/>
                </a:lnTo>
                <a:lnTo>
                  <a:pt x="340448" y="551717"/>
                </a:lnTo>
                <a:lnTo>
                  <a:pt x="346286" y="566616"/>
                </a:lnTo>
                <a:lnTo>
                  <a:pt x="346338" y="566754"/>
                </a:lnTo>
                <a:lnTo>
                  <a:pt x="352655" y="583595"/>
                </a:lnTo>
                <a:lnTo>
                  <a:pt x="359452" y="612658"/>
                </a:lnTo>
                <a:cubicBezTo>
                  <a:pt x="358987" y="604728"/>
                  <a:pt x="357230" y="597005"/>
                  <a:pt x="354829" y="589388"/>
                </a:cubicBezTo>
                <a:lnTo>
                  <a:pt x="352655" y="583595"/>
                </a:lnTo>
                <a:lnTo>
                  <a:pt x="352236" y="581804"/>
                </a:lnTo>
                <a:lnTo>
                  <a:pt x="346286" y="566616"/>
                </a:lnTo>
                <a:lnTo>
                  <a:pt x="340032" y="549926"/>
                </a:lnTo>
                <a:close/>
                <a:moveTo>
                  <a:pt x="384407" y="268794"/>
                </a:moveTo>
                <a:lnTo>
                  <a:pt x="387838" y="328017"/>
                </a:lnTo>
                <a:cubicBezTo>
                  <a:pt x="389527" y="318646"/>
                  <a:pt x="389932" y="309031"/>
                  <a:pt x="389283" y="299164"/>
                </a:cubicBezTo>
                <a:cubicBezTo>
                  <a:pt x="388635" y="289296"/>
                  <a:pt x="386932" y="279176"/>
                  <a:pt x="384407" y="268794"/>
                </a:cubicBezTo>
                <a:close/>
                <a:moveTo>
                  <a:pt x="66991" y="0"/>
                </a:moveTo>
                <a:lnTo>
                  <a:pt x="6509657" y="0"/>
                </a:lnTo>
                <a:lnTo>
                  <a:pt x="6509657" y="6857999"/>
                </a:lnTo>
                <a:lnTo>
                  <a:pt x="149318" y="6857999"/>
                </a:lnTo>
                <a:lnTo>
                  <a:pt x="149318" y="6857457"/>
                </a:lnTo>
                <a:lnTo>
                  <a:pt x="22079" y="6857457"/>
                </a:lnTo>
                <a:lnTo>
                  <a:pt x="26850" y="6796804"/>
                </a:lnTo>
                <a:cubicBezTo>
                  <a:pt x="32161" y="6777207"/>
                  <a:pt x="39591" y="6758011"/>
                  <a:pt x="44354" y="6738388"/>
                </a:cubicBezTo>
                <a:cubicBezTo>
                  <a:pt x="48736" y="6720103"/>
                  <a:pt x="58832" y="6702955"/>
                  <a:pt x="67214" y="6685617"/>
                </a:cubicBezTo>
                <a:cubicBezTo>
                  <a:pt x="83217" y="6652472"/>
                  <a:pt x="73120" y="6617036"/>
                  <a:pt x="77310" y="6583128"/>
                </a:cubicBezTo>
                <a:cubicBezTo>
                  <a:pt x="78645" y="6572269"/>
                  <a:pt x="80168" y="6561411"/>
                  <a:pt x="82837" y="6550742"/>
                </a:cubicBezTo>
                <a:cubicBezTo>
                  <a:pt x="89885" y="6521593"/>
                  <a:pt x="95981" y="6491874"/>
                  <a:pt x="105697" y="6463490"/>
                </a:cubicBezTo>
                <a:cubicBezTo>
                  <a:pt x="116556" y="6431292"/>
                  <a:pt x="131034" y="6400429"/>
                  <a:pt x="146086" y="6363664"/>
                </a:cubicBezTo>
                <a:cubicBezTo>
                  <a:pt x="142275" y="6350899"/>
                  <a:pt x="131986" y="6331277"/>
                  <a:pt x="131034" y="6311084"/>
                </a:cubicBezTo>
                <a:cubicBezTo>
                  <a:pt x="127795" y="6246121"/>
                  <a:pt x="145513" y="6185351"/>
                  <a:pt x="173518" y="6127247"/>
                </a:cubicBezTo>
                <a:cubicBezTo>
                  <a:pt x="181899" y="6109530"/>
                  <a:pt x="187424" y="6090477"/>
                  <a:pt x="195616" y="6072569"/>
                </a:cubicBezTo>
                <a:cubicBezTo>
                  <a:pt x="198472" y="6066284"/>
                  <a:pt x="204569" y="6058092"/>
                  <a:pt x="210285" y="6056948"/>
                </a:cubicBezTo>
                <a:cubicBezTo>
                  <a:pt x="243432" y="6050282"/>
                  <a:pt x="242863" y="6025515"/>
                  <a:pt x="244766" y="5999796"/>
                </a:cubicBezTo>
                <a:cubicBezTo>
                  <a:pt x="247051" y="5969124"/>
                  <a:pt x="252386" y="5938836"/>
                  <a:pt x="256958" y="5908355"/>
                </a:cubicBezTo>
                <a:cubicBezTo>
                  <a:pt x="257530" y="5904353"/>
                  <a:pt x="261531" y="5900735"/>
                  <a:pt x="264200" y="5897114"/>
                </a:cubicBezTo>
                <a:cubicBezTo>
                  <a:pt x="268199" y="5891590"/>
                  <a:pt x="274295" y="5886447"/>
                  <a:pt x="275818" y="5880348"/>
                </a:cubicBezTo>
                <a:cubicBezTo>
                  <a:pt x="283249" y="5849107"/>
                  <a:pt x="289535" y="5817674"/>
                  <a:pt x="296393" y="5786239"/>
                </a:cubicBezTo>
                <a:cubicBezTo>
                  <a:pt x="297918" y="5779191"/>
                  <a:pt x="299823" y="5771953"/>
                  <a:pt x="302870" y="5765474"/>
                </a:cubicBezTo>
                <a:cubicBezTo>
                  <a:pt x="305728" y="5759378"/>
                  <a:pt x="310683" y="5754234"/>
                  <a:pt x="313730" y="5748136"/>
                </a:cubicBezTo>
                <a:cubicBezTo>
                  <a:pt x="321920" y="5731564"/>
                  <a:pt x="329541" y="5714607"/>
                  <a:pt x="338685" y="5695178"/>
                </a:cubicBezTo>
                <a:cubicBezTo>
                  <a:pt x="321541" y="5684320"/>
                  <a:pt x="331257" y="5669647"/>
                  <a:pt x="339447" y="5651360"/>
                </a:cubicBezTo>
                <a:cubicBezTo>
                  <a:pt x="347830" y="5632691"/>
                  <a:pt x="350497" y="5611164"/>
                  <a:pt x="353545"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5" y="4893907"/>
                  <a:pt x="406697" y="4884572"/>
                </a:cubicBezTo>
                <a:cubicBezTo>
                  <a:pt x="399647" y="4857522"/>
                  <a:pt x="388978" y="4831420"/>
                  <a:pt x="384216" y="4803988"/>
                </a:cubicBezTo>
                <a:cubicBezTo>
                  <a:pt x="381551" y="4788747"/>
                  <a:pt x="386312" y="4771793"/>
                  <a:pt x="389741" y="4755980"/>
                </a:cubicBezTo>
                <a:cubicBezTo>
                  <a:pt x="393362"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2" y="4346201"/>
                  <a:pt x="391265" y="4340674"/>
                  <a:pt x="392218" y="4335722"/>
                </a:cubicBezTo>
                <a:cubicBezTo>
                  <a:pt x="401743" y="4281810"/>
                  <a:pt x="387838" y="4231324"/>
                  <a:pt x="369547" y="4181603"/>
                </a:cubicBezTo>
                <a:cubicBezTo>
                  <a:pt x="367643" y="4176461"/>
                  <a:pt x="368214" y="4170174"/>
                  <a:pt x="368595" y="4164458"/>
                </a:cubicBezTo>
                <a:cubicBezTo>
                  <a:pt x="369928" y="4148453"/>
                  <a:pt x="376597" y="4131119"/>
                  <a:pt x="372597" y="4116641"/>
                </a:cubicBezTo>
                <a:cubicBezTo>
                  <a:pt x="361546" y="4078159"/>
                  <a:pt x="348211" y="4040058"/>
                  <a:pt x="331447" y="4003861"/>
                </a:cubicBezTo>
                <a:cubicBezTo>
                  <a:pt x="314494" y="3967091"/>
                  <a:pt x="300203" y="3932993"/>
                  <a:pt x="317349" y="3890891"/>
                </a:cubicBezTo>
                <a:cubicBezTo>
                  <a:pt x="324589" y="3872985"/>
                  <a:pt x="319445" y="3849362"/>
                  <a:pt x="317541" y="3828785"/>
                </a:cubicBezTo>
                <a:cubicBezTo>
                  <a:pt x="316016" y="3813737"/>
                  <a:pt x="307443" y="3799258"/>
                  <a:pt x="307443" y="3784397"/>
                </a:cubicBezTo>
                <a:cubicBezTo>
                  <a:pt x="307443" y="3744770"/>
                  <a:pt x="297345" y="3709529"/>
                  <a:pt x="276771" y="3675238"/>
                </a:cubicBezTo>
                <a:cubicBezTo>
                  <a:pt x="268770" y="3661899"/>
                  <a:pt x="274106" y="3641134"/>
                  <a:pt x="272009" y="3623799"/>
                </a:cubicBezTo>
                <a:cubicBezTo>
                  <a:pt x="269533" y="3605509"/>
                  <a:pt x="267247" y="3586653"/>
                  <a:pt x="261720" y="3569124"/>
                </a:cubicBezTo>
                <a:cubicBezTo>
                  <a:pt x="247243" y="3523785"/>
                  <a:pt x="230859" y="3479015"/>
                  <a:pt x="215618" y="3433866"/>
                </a:cubicBezTo>
                <a:cubicBezTo>
                  <a:pt x="203045" y="3396719"/>
                  <a:pt x="212951" y="3360139"/>
                  <a:pt x="218286" y="3323372"/>
                </a:cubicBezTo>
                <a:cubicBezTo>
                  <a:pt x="221715" y="3300319"/>
                  <a:pt x="229907" y="3278795"/>
                  <a:pt x="217715" y="3252885"/>
                </a:cubicBezTo>
                <a:cubicBezTo>
                  <a:pt x="206093" y="3228119"/>
                  <a:pt x="208761" y="3196686"/>
                  <a:pt x="202475" y="3168870"/>
                </a:cubicBezTo>
                <a:cubicBezTo>
                  <a:pt x="197141" y="3145436"/>
                  <a:pt x="188566" y="3122770"/>
                  <a:pt x="180184" y="3100099"/>
                </a:cubicBezTo>
                <a:cubicBezTo>
                  <a:pt x="168753" y="3069235"/>
                  <a:pt x="156753" y="3038756"/>
                  <a:pt x="162468" y="3005035"/>
                </a:cubicBezTo>
                <a:cubicBezTo>
                  <a:pt x="168945" y="2966742"/>
                  <a:pt x="144560" y="2940455"/>
                  <a:pt x="128366" y="2910353"/>
                </a:cubicBezTo>
                <a:cubicBezTo>
                  <a:pt x="117318" y="2889587"/>
                  <a:pt x="109126" y="2866918"/>
                  <a:pt x="102268" y="2844248"/>
                </a:cubicBezTo>
                <a:cubicBezTo>
                  <a:pt x="93313" y="2813958"/>
                  <a:pt x="87978" y="2782716"/>
                  <a:pt x="79216" y="2752235"/>
                </a:cubicBezTo>
                <a:cubicBezTo>
                  <a:pt x="66072" y="2706131"/>
                  <a:pt x="55785"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1" y="2360933"/>
                </a:cubicBezTo>
                <a:cubicBezTo>
                  <a:pt x="28541" y="2356744"/>
                  <a:pt x="36543" y="2344741"/>
                  <a:pt x="37877" y="2335405"/>
                </a:cubicBezTo>
                <a:cubicBezTo>
                  <a:pt x="41877" y="2307402"/>
                  <a:pt x="35971" y="2281683"/>
                  <a:pt x="23017" y="2254633"/>
                </a:cubicBezTo>
                <a:cubicBezTo>
                  <a:pt x="10824" y="2229296"/>
                  <a:pt x="12158" y="2197670"/>
                  <a:pt x="7395" y="2168903"/>
                </a:cubicBezTo>
                <a:cubicBezTo>
                  <a:pt x="5680"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4" y="1938009"/>
                  <a:pt x="18445" y="1921817"/>
                </a:cubicBezTo>
                <a:cubicBezTo>
                  <a:pt x="19779" y="1915912"/>
                  <a:pt x="24922" y="1910004"/>
                  <a:pt x="24161" y="1904673"/>
                </a:cubicBezTo>
                <a:cubicBezTo>
                  <a:pt x="15968" y="1851709"/>
                  <a:pt x="52545" y="1813610"/>
                  <a:pt x="68738" y="1768838"/>
                </a:cubicBezTo>
                <a:cubicBezTo>
                  <a:pt x="85886" y="1721785"/>
                  <a:pt x="112174" y="1676253"/>
                  <a:pt x="104363" y="1623675"/>
                </a:cubicBezTo>
                <a:cubicBezTo>
                  <a:pt x="99601" y="1591859"/>
                  <a:pt x="88551" y="1561189"/>
                  <a:pt x="81882" y="1529563"/>
                </a:cubicBezTo>
                <a:cubicBezTo>
                  <a:pt x="79597" y="1518324"/>
                  <a:pt x="79978" y="1505751"/>
                  <a:pt x="82264" y="1494509"/>
                </a:cubicBezTo>
                <a:cubicBezTo>
                  <a:pt x="92743" y="1440216"/>
                  <a:pt x="94266" y="1386684"/>
                  <a:pt x="77120" y="1333341"/>
                </a:cubicBezTo>
                <a:cubicBezTo>
                  <a:pt x="74262" y="1324198"/>
                  <a:pt x="71597" y="1314483"/>
                  <a:pt x="71597" y="1304955"/>
                </a:cubicBezTo>
                <a:cubicBezTo>
                  <a:pt x="71597" y="1252757"/>
                  <a:pt x="75597" y="1201512"/>
                  <a:pt x="94266" y="1151600"/>
                </a:cubicBezTo>
                <a:cubicBezTo>
                  <a:pt x="100553" y="1134834"/>
                  <a:pt x="96553" y="1114449"/>
                  <a:pt x="98077" y="1095972"/>
                </a:cubicBezTo>
                <a:cubicBezTo>
                  <a:pt x="99409" y="1078826"/>
                  <a:pt x="99981" y="1061298"/>
                  <a:pt x="104363" y="1044725"/>
                </a:cubicBezTo>
                <a:cubicBezTo>
                  <a:pt x="110839" y="1020529"/>
                  <a:pt x="111601" y="998052"/>
                  <a:pt x="105887" y="973095"/>
                </a:cubicBezTo>
                <a:cubicBezTo>
                  <a:pt x="100553" y="949281"/>
                  <a:pt x="103219" y="923562"/>
                  <a:pt x="103029" y="898797"/>
                </a:cubicBezTo>
                <a:cubicBezTo>
                  <a:pt x="102839" y="871173"/>
                  <a:pt x="102649" y="843552"/>
                  <a:pt x="103601" y="815929"/>
                </a:cubicBezTo>
                <a:cubicBezTo>
                  <a:pt x="103981" y="804877"/>
                  <a:pt x="111601" y="792306"/>
                  <a:pt x="108553" y="783158"/>
                </a:cubicBezTo>
                <a:cubicBezTo>
                  <a:pt x="98267" y="753633"/>
                  <a:pt x="110649" y="724104"/>
                  <a:pt x="105126" y="694576"/>
                </a:cubicBezTo>
                <a:cubicBezTo>
                  <a:pt x="102268" y="680096"/>
                  <a:pt x="110078" y="663713"/>
                  <a:pt x="110839" y="648092"/>
                </a:cubicBezTo>
                <a:cubicBezTo>
                  <a:pt x="112174" y="622564"/>
                  <a:pt x="111601" y="597037"/>
                  <a:pt x="111983" y="571508"/>
                </a:cubicBezTo>
                <a:cubicBezTo>
                  <a:pt x="112174" y="563125"/>
                  <a:pt x="112936" y="554933"/>
                  <a:pt x="113318" y="546552"/>
                </a:cubicBezTo>
                <a:cubicBezTo>
                  <a:pt x="113697" y="539121"/>
                  <a:pt x="115412" y="531310"/>
                  <a:pt x="114080" y="524262"/>
                </a:cubicBezTo>
                <a:cubicBezTo>
                  <a:pt x="109315" y="498733"/>
                  <a:pt x="101505" y="473587"/>
                  <a:pt x="98457" y="447870"/>
                </a:cubicBezTo>
                <a:cubicBezTo>
                  <a:pt x="95792" y="425581"/>
                  <a:pt x="99409" y="402529"/>
                  <a:pt x="97505" y="380050"/>
                </a:cubicBezTo>
                <a:cubicBezTo>
                  <a:pt x="94266" y="340425"/>
                  <a:pt x="88551" y="300800"/>
                  <a:pt x="84930" y="261173"/>
                </a:cubicBezTo>
                <a:cubicBezTo>
                  <a:pt x="84168" y="252600"/>
                  <a:pt x="88933" y="243648"/>
                  <a:pt x="89313" y="234883"/>
                </a:cubicBezTo>
                <a:cubicBezTo>
                  <a:pt x="90266" y="207450"/>
                  <a:pt x="90457" y="180017"/>
                  <a:pt x="91026" y="152584"/>
                </a:cubicBezTo>
                <a:cubicBezTo>
                  <a:pt x="91218" y="136963"/>
                  <a:pt x="90647" y="121150"/>
                  <a:pt x="92361" y="105718"/>
                </a:cubicBezTo>
                <a:cubicBezTo>
                  <a:pt x="94648" y="85336"/>
                  <a:pt x="98077" y="66857"/>
                  <a:pt x="83217" y="47806"/>
                </a:cubicBezTo>
                <a:cubicBezTo>
                  <a:pt x="77453" y="40471"/>
                  <a:pt x="73691" y="32636"/>
                  <a:pt x="71206" y="24480"/>
                </a:cubicBezTo>
                <a:close/>
              </a:path>
            </a:pathLst>
          </a:custGeom>
          <a:noFill/>
          <a:effectLst>
            <a:outerShdw blurRad="381000" dist="152400" dir="10800000" algn="r" rotWithShape="0">
              <a:prstClr val="black">
                <a:alpha val="10000"/>
              </a:prstClr>
            </a:outerShdw>
          </a:effectLst>
          <a:extLst>
            <a:ext uri="{909E8E84-426E-40DD-AFC4-6F175D3DCCD1}">
              <a14:hiddenFill xmlns:a14="http://schemas.microsoft.com/office/drawing/2010/main">
                <a:solidFill>
                  <a:srgbClr val="FFFFFF"/>
                </a:solidFill>
              </a14:hiddenFill>
            </a:ext>
          </a:extLst>
        </p:spPr>
      </p:pic>
      <p:sp>
        <p:nvSpPr>
          <p:cNvPr id="2057" name="Freeform: Shape 2056">
            <a:extLst>
              <a:ext uri="{FF2B5EF4-FFF2-40B4-BE49-F238E27FC236}">
                <a16:creationId xmlns:a16="http://schemas.microsoft.com/office/drawing/2014/main" id="{C4D41903-2C9D-4F9E-AA1F-6161F8A6F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59" name="Freeform: Shape 2058">
            <a:extLst>
              <a:ext uri="{FF2B5EF4-FFF2-40B4-BE49-F238E27FC236}">
                <a16:creationId xmlns:a16="http://schemas.microsoft.com/office/drawing/2014/main" id="{9E4574B5-C90E-412D-BAB0-B9F483290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594728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A8E45-F384-876F-1930-5F2F7E89EB97}"/>
              </a:ext>
            </a:extLst>
          </p:cNvPr>
          <p:cNvSpPr>
            <a:spLocks noGrp="1"/>
          </p:cNvSpPr>
          <p:nvPr>
            <p:ph type="title"/>
          </p:nvPr>
        </p:nvSpPr>
        <p:spPr/>
        <p:txBody>
          <a:bodyPr/>
          <a:lstStyle/>
          <a:p>
            <a:r>
              <a:rPr lang="en-US" dirty="0"/>
              <a:t>Courts, President, Prime Minister &amp; Knesset</a:t>
            </a:r>
          </a:p>
        </p:txBody>
      </p:sp>
      <p:sp>
        <p:nvSpPr>
          <p:cNvPr id="3" name="Content Placeholder 2">
            <a:extLst>
              <a:ext uri="{FF2B5EF4-FFF2-40B4-BE49-F238E27FC236}">
                <a16:creationId xmlns:a16="http://schemas.microsoft.com/office/drawing/2014/main" id="{B7BC9320-0D9C-87DE-1A8F-76A720EADD6B}"/>
              </a:ext>
            </a:extLst>
          </p:cNvPr>
          <p:cNvSpPr>
            <a:spLocks noGrp="1"/>
          </p:cNvSpPr>
          <p:nvPr>
            <p:ph idx="1"/>
          </p:nvPr>
        </p:nvSpPr>
        <p:spPr/>
        <p:txBody>
          <a:bodyPr>
            <a:normAutofit fontScale="92500"/>
          </a:bodyPr>
          <a:lstStyle/>
          <a:p>
            <a:r>
              <a:rPr lang="en-US" dirty="0"/>
              <a:t>The Constitution is very conventional in the power is grants the various branches of government.</a:t>
            </a:r>
          </a:p>
          <a:p>
            <a:r>
              <a:rPr lang="en-US" dirty="0"/>
              <a:t>Much of the content is copied from the Japanese Constitution (which was composed largely by the occupation American administration of McArthur).</a:t>
            </a:r>
          </a:p>
          <a:p>
            <a:endParaRPr lang="en-US" dirty="0"/>
          </a:p>
          <a:p>
            <a:r>
              <a:rPr lang="en-US" dirty="0"/>
              <a:t>The Supreme Court has a role as an adjudicator of law – but not a Legislature.</a:t>
            </a:r>
          </a:p>
          <a:p>
            <a:r>
              <a:rPr lang="en-US" dirty="0"/>
              <a:t>Its decisions can also be overturned by a 66% vote in the Constitutional Assembly – which requires </a:t>
            </a:r>
            <a:r>
              <a:rPr lang="en-US" i="1" dirty="0"/>
              <a:t>wide </a:t>
            </a:r>
            <a:r>
              <a:rPr lang="en-US" dirty="0"/>
              <a:t>agreement across society.</a:t>
            </a:r>
          </a:p>
        </p:txBody>
      </p:sp>
    </p:spTree>
    <p:extLst>
      <p:ext uri="{BB962C8B-B14F-4D97-AF65-F5344CB8AC3E}">
        <p14:creationId xmlns:p14="http://schemas.microsoft.com/office/powerpoint/2010/main" val="2570435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776D29F-0A2C-4F75-8582-7C7DFCBD1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AED0D1-E265-7918-3767-16F361B1DFCF}"/>
              </a:ext>
            </a:extLst>
          </p:cNvPr>
          <p:cNvSpPr>
            <a:spLocks noGrp="1"/>
          </p:cNvSpPr>
          <p:nvPr>
            <p:ph type="title"/>
          </p:nvPr>
        </p:nvSpPr>
        <p:spPr>
          <a:xfrm>
            <a:off x="838200" y="1174819"/>
            <a:ext cx="4375151" cy="2858363"/>
          </a:xfrm>
        </p:spPr>
        <p:txBody>
          <a:bodyPr vert="horz" lIns="91440" tIns="45720" rIns="91440" bIns="45720" rtlCol="0" anchor="b">
            <a:normAutofit/>
          </a:bodyPr>
          <a:lstStyle/>
          <a:p>
            <a:r>
              <a:rPr lang="en-US" sz="7200" dirty="0">
                <a:solidFill>
                  <a:schemeClr val="bg1"/>
                </a:solidFill>
              </a:rPr>
              <a:t>Risks</a:t>
            </a:r>
          </a:p>
        </p:txBody>
      </p:sp>
      <p:sp>
        <p:nvSpPr>
          <p:cNvPr id="3" name="Text Placeholder 2">
            <a:extLst>
              <a:ext uri="{FF2B5EF4-FFF2-40B4-BE49-F238E27FC236}">
                <a16:creationId xmlns:a16="http://schemas.microsoft.com/office/drawing/2014/main" id="{19D65CD0-56CA-521E-5B0E-DBC228B83C35}"/>
              </a:ext>
            </a:extLst>
          </p:cNvPr>
          <p:cNvSpPr>
            <a:spLocks noGrp="1"/>
          </p:cNvSpPr>
          <p:nvPr>
            <p:ph type="body" idx="1"/>
          </p:nvPr>
        </p:nvSpPr>
        <p:spPr>
          <a:xfrm>
            <a:off x="838200" y="4414180"/>
            <a:ext cx="4377793" cy="1594508"/>
          </a:xfrm>
        </p:spPr>
        <p:txBody>
          <a:bodyPr vert="horz" lIns="91440" tIns="45720" rIns="91440" bIns="45720" rtlCol="0">
            <a:normAutofit/>
          </a:bodyPr>
          <a:lstStyle/>
          <a:p>
            <a:r>
              <a:rPr lang="en-US" dirty="0">
                <a:solidFill>
                  <a:schemeClr val="bg1"/>
                </a:solidFill>
              </a:rPr>
              <a:t>Common Concerns</a:t>
            </a:r>
          </a:p>
        </p:txBody>
      </p:sp>
      <p:pic>
        <p:nvPicPr>
          <p:cNvPr id="2050" name="Picture 2">
            <a:extLst>
              <a:ext uri="{FF2B5EF4-FFF2-40B4-BE49-F238E27FC236}">
                <a16:creationId xmlns:a16="http://schemas.microsoft.com/office/drawing/2014/main" id="{B3B9D7BB-5957-C317-6D5D-F4AFAD03DE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360" r="18360"/>
          <a:stretch/>
        </p:blipFill>
        <p:spPr bwMode="auto">
          <a:xfrm>
            <a:off x="5682343" y="1"/>
            <a:ext cx="6509657" cy="6857999"/>
          </a:xfrm>
          <a:custGeom>
            <a:avLst/>
            <a:gdLst/>
            <a:ahLst/>
            <a:cxnLst/>
            <a:rect l="l" t="t" r="r" b="b"/>
            <a:pathLst>
              <a:path w="650965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0"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3" y="528850"/>
                  <a:pt x="335480" y="536547"/>
                  <a:pt x="337867" y="544146"/>
                </a:cubicBezTo>
                <a:lnTo>
                  <a:pt x="340032" y="549926"/>
                </a:lnTo>
                <a:lnTo>
                  <a:pt x="340448" y="551717"/>
                </a:lnTo>
                <a:lnTo>
                  <a:pt x="346286" y="566616"/>
                </a:lnTo>
                <a:lnTo>
                  <a:pt x="346338" y="566754"/>
                </a:lnTo>
                <a:lnTo>
                  <a:pt x="352655" y="583595"/>
                </a:lnTo>
                <a:lnTo>
                  <a:pt x="359452" y="612658"/>
                </a:lnTo>
                <a:cubicBezTo>
                  <a:pt x="358987" y="604728"/>
                  <a:pt x="357230" y="597005"/>
                  <a:pt x="354829" y="589388"/>
                </a:cubicBezTo>
                <a:lnTo>
                  <a:pt x="352655" y="583595"/>
                </a:lnTo>
                <a:lnTo>
                  <a:pt x="352236" y="581804"/>
                </a:lnTo>
                <a:lnTo>
                  <a:pt x="346286" y="566616"/>
                </a:lnTo>
                <a:lnTo>
                  <a:pt x="340032" y="549926"/>
                </a:lnTo>
                <a:close/>
                <a:moveTo>
                  <a:pt x="384407" y="268794"/>
                </a:moveTo>
                <a:lnTo>
                  <a:pt x="387838" y="328017"/>
                </a:lnTo>
                <a:cubicBezTo>
                  <a:pt x="389527" y="318646"/>
                  <a:pt x="389932" y="309031"/>
                  <a:pt x="389283" y="299164"/>
                </a:cubicBezTo>
                <a:cubicBezTo>
                  <a:pt x="388635" y="289296"/>
                  <a:pt x="386932" y="279176"/>
                  <a:pt x="384407" y="268794"/>
                </a:cubicBezTo>
                <a:close/>
                <a:moveTo>
                  <a:pt x="66991" y="0"/>
                </a:moveTo>
                <a:lnTo>
                  <a:pt x="6509657" y="0"/>
                </a:lnTo>
                <a:lnTo>
                  <a:pt x="6509657" y="6857999"/>
                </a:lnTo>
                <a:lnTo>
                  <a:pt x="149318" y="6857999"/>
                </a:lnTo>
                <a:lnTo>
                  <a:pt x="149318" y="6857457"/>
                </a:lnTo>
                <a:lnTo>
                  <a:pt x="22079" y="6857457"/>
                </a:lnTo>
                <a:lnTo>
                  <a:pt x="26850" y="6796804"/>
                </a:lnTo>
                <a:cubicBezTo>
                  <a:pt x="32161" y="6777207"/>
                  <a:pt x="39591" y="6758011"/>
                  <a:pt x="44354" y="6738388"/>
                </a:cubicBezTo>
                <a:cubicBezTo>
                  <a:pt x="48736" y="6720103"/>
                  <a:pt x="58832" y="6702955"/>
                  <a:pt x="67214" y="6685617"/>
                </a:cubicBezTo>
                <a:cubicBezTo>
                  <a:pt x="83217" y="6652472"/>
                  <a:pt x="73120" y="6617036"/>
                  <a:pt x="77310" y="6583128"/>
                </a:cubicBezTo>
                <a:cubicBezTo>
                  <a:pt x="78645" y="6572269"/>
                  <a:pt x="80168" y="6561411"/>
                  <a:pt x="82837" y="6550742"/>
                </a:cubicBezTo>
                <a:cubicBezTo>
                  <a:pt x="89885" y="6521593"/>
                  <a:pt x="95981" y="6491874"/>
                  <a:pt x="105697" y="6463490"/>
                </a:cubicBezTo>
                <a:cubicBezTo>
                  <a:pt x="116556" y="6431292"/>
                  <a:pt x="131034" y="6400429"/>
                  <a:pt x="146086" y="6363664"/>
                </a:cubicBezTo>
                <a:cubicBezTo>
                  <a:pt x="142275" y="6350899"/>
                  <a:pt x="131986" y="6331277"/>
                  <a:pt x="131034" y="6311084"/>
                </a:cubicBezTo>
                <a:cubicBezTo>
                  <a:pt x="127795" y="6246121"/>
                  <a:pt x="145513" y="6185351"/>
                  <a:pt x="173518" y="6127247"/>
                </a:cubicBezTo>
                <a:cubicBezTo>
                  <a:pt x="181899" y="6109530"/>
                  <a:pt x="187424" y="6090477"/>
                  <a:pt x="195616" y="6072569"/>
                </a:cubicBezTo>
                <a:cubicBezTo>
                  <a:pt x="198472" y="6066284"/>
                  <a:pt x="204569" y="6058092"/>
                  <a:pt x="210285" y="6056948"/>
                </a:cubicBezTo>
                <a:cubicBezTo>
                  <a:pt x="243432" y="6050282"/>
                  <a:pt x="242863" y="6025515"/>
                  <a:pt x="244766" y="5999796"/>
                </a:cubicBezTo>
                <a:cubicBezTo>
                  <a:pt x="247051" y="5969124"/>
                  <a:pt x="252386" y="5938836"/>
                  <a:pt x="256958" y="5908355"/>
                </a:cubicBezTo>
                <a:cubicBezTo>
                  <a:pt x="257530" y="5904353"/>
                  <a:pt x="261531" y="5900735"/>
                  <a:pt x="264200" y="5897114"/>
                </a:cubicBezTo>
                <a:cubicBezTo>
                  <a:pt x="268199" y="5891590"/>
                  <a:pt x="274295" y="5886447"/>
                  <a:pt x="275818" y="5880348"/>
                </a:cubicBezTo>
                <a:cubicBezTo>
                  <a:pt x="283249" y="5849107"/>
                  <a:pt x="289535" y="5817674"/>
                  <a:pt x="296393" y="5786239"/>
                </a:cubicBezTo>
                <a:cubicBezTo>
                  <a:pt x="297918" y="5779191"/>
                  <a:pt x="299823" y="5771953"/>
                  <a:pt x="302870" y="5765474"/>
                </a:cubicBezTo>
                <a:cubicBezTo>
                  <a:pt x="305728" y="5759378"/>
                  <a:pt x="310683" y="5754234"/>
                  <a:pt x="313730" y="5748136"/>
                </a:cubicBezTo>
                <a:cubicBezTo>
                  <a:pt x="321920" y="5731564"/>
                  <a:pt x="329541" y="5714607"/>
                  <a:pt x="338685" y="5695178"/>
                </a:cubicBezTo>
                <a:cubicBezTo>
                  <a:pt x="321541" y="5684320"/>
                  <a:pt x="331257" y="5669647"/>
                  <a:pt x="339447" y="5651360"/>
                </a:cubicBezTo>
                <a:cubicBezTo>
                  <a:pt x="347830" y="5632691"/>
                  <a:pt x="350497" y="5611164"/>
                  <a:pt x="353545"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5" y="4893907"/>
                  <a:pt x="406697" y="4884572"/>
                </a:cubicBezTo>
                <a:cubicBezTo>
                  <a:pt x="399647" y="4857522"/>
                  <a:pt x="388978" y="4831420"/>
                  <a:pt x="384216" y="4803988"/>
                </a:cubicBezTo>
                <a:cubicBezTo>
                  <a:pt x="381551" y="4788747"/>
                  <a:pt x="386312" y="4771793"/>
                  <a:pt x="389741" y="4755980"/>
                </a:cubicBezTo>
                <a:cubicBezTo>
                  <a:pt x="393362"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2" y="4346201"/>
                  <a:pt x="391265" y="4340674"/>
                  <a:pt x="392218" y="4335722"/>
                </a:cubicBezTo>
                <a:cubicBezTo>
                  <a:pt x="401743" y="4281810"/>
                  <a:pt x="387838" y="4231324"/>
                  <a:pt x="369547" y="4181603"/>
                </a:cubicBezTo>
                <a:cubicBezTo>
                  <a:pt x="367643" y="4176461"/>
                  <a:pt x="368214" y="4170174"/>
                  <a:pt x="368595" y="4164458"/>
                </a:cubicBezTo>
                <a:cubicBezTo>
                  <a:pt x="369928" y="4148453"/>
                  <a:pt x="376597" y="4131119"/>
                  <a:pt x="372597" y="4116641"/>
                </a:cubicBezTo>
                <a:cubicBezTo>
                  <a:pt x="361546" y="4078159"/>
                  <a:pt x="348211" y="4040058"/>
                  <a:pt x="331447" y="4003861"/>
                </a:cubicBezTo>
                <a:cubicBezTo>
                  <a:pt x="314494" y="3967091"/>
                  <a:pt x="300203" y="3932993"/>
                  <a:pt x="317349" y="3890891"/>
                </a:cubicBezTo>
                <a:cubicBezTo>
                  <a:pt x="324589" y="3872985"/>
                  <a:pt x="319445" y="3849362"/>
                  <a:pt x="317541" y="3828785"/>
                </a:cubicBezTo>
                <a:cubicBezTo>
                  <a:pt x="316016" y="3813737"/>
                  <a:pt x="307443" y="3799258"/>
                  <a:pt x="307443" y="3784397"/>
                </a:cubicBezTo>
                <a:cubicBezTo>
                  <a:pt x="307443" y="3744770"/>
                  <a:pt x="297345" y="3709529"/>
                  <a:pt x="276771" y="3675238"/>
                </a:cubicBezTo>
                <a:cubicBezTo>
                  <a:pt x="268770" y="3661899"/>
                  <a:pt x="274106" y="3641134"/>
                  <a:pt x="272009" y="3623799"/>
                </a:cubicBezTo>
                <a:cubicBezTo>
                  <a:pt x="269533" y="3605509"/>
                  <a:pt x="267247" y="3586653"/>
                  <a:pt x="261720" y="3569124"/>
                </a:cubicBezTo>
                <a:cubicBezTo>
                  <a:pt x="247243" y="3523785"/>
                  <a:pt x="230859" y="3479015"/>
                  <a:pt x="215618" y="3433866"/>
                </a:cubicBezTo>
                <a:cubicBezTo>
                  <a:pt x="203045" y="3396719"/>
                  <a:pt x="212951" y="3360139"/>
                  <a:pt x="218286" y="3323372"/>
                </a:cubicBezTo>
                <a:cubicBezTo>
                  <a:pt x="221715" y="3300319"/>
                  <a:pt x="229907" y="3278795"/>
                  <a:pt x="217715" y="3252885"/>
                </a:cubicBezTo>
                <a:cubicBezTo>
                  <a:pt x="206093" y="3228119"/>
                  <a:pt x="208761" y="3196686"/>
                  <a:pt x="202475" y="3168870"/>
                </a:cubicBezTo>
                <a:cubicBezTo>
                  <a:pt x="197141" y="3145436"/>
                  <a:pt x="188566" y="3122770"/>
                  <a:pt x="180184" y="3100099"/>
                </a:cubicBezTo>
                <a:cubicBezTo>
                  <a:pt x="168753" y="3069235"/>
                  <a:pt x="156753" y="3038756"/>
                  <a:pt x="162468" y="3005035"/>
                </a:cubicBezTo>
                <a:cubicBezTo>
                  <a:pt x="168945" y="2966742"/>
                  <a:pt x="144560" y="2940455"/>
                  <a:pt x="128366" y="2910353"/>
                </a:cubicBezTo>
                <a:cubicBezTo>
                  <a:pt x="117318" y="2889587"/>
                  <a:pt x="109126" y="2866918"/>
                  <a:pt x="102268" y="2844248"/>
                </a:cubicBezTo>
                <a:cubicBezTo>
                  <a:pt x="93313" y="2813958"/>
                  <a:pt x="87978" y="2782716"/>
                  <a:pt x="79216" y="2752235"/>
                </a:cubicBezTo>
                <a:cubicBezTo>
                  <a:pt x="66072" y="2706131"/>
                  <a:pt x="55785"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1" y="2360933"/>
                </a:cubicBezTo>
                <a:cubicBezTo>
                  <a:pt x="28541" y="2356744"/>
                  <a:pt x="36543" y="2344741"/>
                  <a:pt x="37877" y="2335405"/>
                </a:cubicBezTo>
                <a:cubicBezTo>
                  <a:pt x="41877" y="2307402"/>
                  <a:pt x="35971" y="2281683"/>
                  <a:pt x="23017" y="2254633"/>
                </a:cubicBezTo>
                <a:cubicBezTo>
                  <a:pt x="10824" y="2229296"/>
                  <a:pt x="12158" y="2197670"/>
                  <a:pt x="7395" y="2168903"/>
                </a:cubicBezTo>
                <a:cubicBezTo>
                  <a:pt x="5680"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4" y="1938009"/>
                  <a:pt x="18445" y="1921817"/>
                </a:cubicBezTo>
                <a:cubicBezTo>
                  <a:pt x="19779" y="1915912"/>
                  <a:pt x="24922" y="1910004"/>
                  <a:pt x="24161" y="1904673"/>
                </a:cubicBezTo>
                <a:cubicBezTo>
                  <a:pt x="15968" y="1851709"/>
                  <a:pt x="52545" y="1813610"/>
                  <a:pt x="68738" y="1768838"/>
                </a:cubicBezTo>
                <a:cubicBezTo>
                  <a:pt x="85886" y="1721785"/>
                  <a:pt x="112174" y="1676253"/>
                  <a:pt x="104363" y="1623675"/>
                </a:cubicBezTo>
                <a:cubicBezTo>
                  <a:pt x="99601" y="1591859"/>
                  <a:pt x="88551" y="1561189"/>
                  <a:pt x="81882" y="1529563"/>
                </a:cubicBezTo>
                <a:cubicBezTo>
                  <a:pt x="79597" y="1518324"/>
                  <a:pt x="79978" y="1505751"/>
                  <a:pt x="82264" y="1494509"/>
                </a:cubicBezTo>
                <a:cubicBezTo>
                  <a:pt x="92743" y="1440216"/>
                  <a:pt x="94266" y="1386684"/>
                  <a:pt x="77120" y="1333341"/>
                </a:cubicBezTo>
                <a:cubicBezTo>
                  <a:pt x="74262" y="1324198"/>
                  <a:pt x="71597" y="1314483"/>
                  <a:pt x="71597" y="1304955"/>
                </a:cubicBezTo>
                <a:cubicBezTo>
                  <a:pt x="71597" y="1252757"/>
                  <a:pt x="75597" y="1201512"/>
                  <a:pt x="94266" y="1151600"/>
                </a:cubicBezTo>
                <a:cubicBezTo>
                  <a:pt x="100553" y="1134834"/>
                  <a:pt x="96553" y="1114449"/>
                  <a:pt x="98077" y="1095972"/>
                </a:cubicBezTo>
                <a:cubicBezTo>
                  <a:pt x="99409" y="1078826"/>
                  <a:pt x="99981" y="1061298"/>
                  <a:pt x="104363" y="1044725"/>
                </a:cubicBezTo>
                <a:cubicBezTo>
                  <a:pt x="110839" y="1020529"/>
                  <a:pt x="111601" y="998052"/>
                  <a:pt x="105887" y="973095"/>
                </a:cubicBezTo>
                <a:cubicBezTo>
                  <a:pt x="100553" y="949281"/>
                  <a:pt x="103219" y="923562"/>
                  <a:pt x="103029" y="898797"/>
                </a:cubicBezTo>
                <a:cubicBezTo>
                  <a:pt x="102839" y="871173"/>
                  <a:pt x="102649" y="843552"/>
                  <a:pt x="103601" y="815929"/>
                </a:cubicBezTo>
                <a:cubicBezTo>
                  <a:pt x="103981" y="804877"/>
                  <a:pt x="111601" y="792306"/>
                  <a:pt x="108553" y="783158"/>
                </a:cubicBezTo>
                <a:cubicBezTo>
                  <a:pt x="98267" y="753633"/>
                  <a:pt x="110649" y="724104"/>
                  <a:pt x="105126" y="694576"/>
                </a:cubicBezTo>
                <a:cubicBezTo>
                  <a:pt x="102268" y="680096"/>
                  <a:pt x="110078" y="663713"/>
                  <a:pt x="110839" y="648092"/>
                </a:cubicBezTo>
                <a:cubicBezTo>
                  <a:pt x="112174" y="622564"/>
                  <a:pt x="111601" y="597037"/>
                  <a:pt x="111983" y="571508"/>
                </a:cubicBezTo>
                <a:cubicBezTo>
                  <a:pt x="112174" y="563125"/>
                  <a:pt x="112936" y="554933"/>
                  <a:pt x="113318" y="546552"/>
                </a:cubicBezTo>
                <a:cubicBezTo>
                  <a:pt x="113697" y="539121"/>
                  <a:pt x="115412" y="531310"/>
                  <a:pt x="114080" y="524262"/>
                </a:cubicBezTo>
                <a:cubicBezTo>
                  <a:pt x="109315" y="498733"/>
                  <a:pt x="101505" y="473587"/>
                  <a:pt x="98457" y="447870"/>
                </a:cubicBezTo>
                <a:cubicBezTo>
                  <a:pt x="95792" y="425581"/>
                  <a:pt x="99409" y="402529"/>
                  <a:pt x="97505" y="380050"/>
                </a:cubicBezTo>
                <a:cubicBezTo>
                  <a:pt x="94266" y="340425"/>
                  <a:pt x="88551" y="300800"/>
                  <a:pt x="84930" y="261173"/>
                </a:cubicBezTo>
                <a:cubicBezTo>
                  <a:pt x="84168" y="252600"/>
                  <a:pt x="88933" y="243648"/>
                  <a:pt x="89313" y="234883"/>
                </a:cubicBezTo>
                <a:cubicBezTo>
                  <a:pt x="90266" y="207450"/>
                  <a:pt x="90457" y="180017"/>
                  <a:pt x="91026" y="152584"/>
                </a:cubicBezTo>
                <a:cubicBezTo>
                  <a:pt x="91218" y="136963"/>
                  <a:pt x="90647" y="121150"/>
                  <a:pt x="92361" y="105718"/>
                </a:cubicBezTo>
                <a:cubicBezTo>
                  <a:pt x="94648" y="85336"/>
                  <a:pt x="98077" y="66857"/>
                  <a:pt x="83217" y="47806"/>
                </a:cubicBezTo>
                <a:cubicBezTo>
                  <a:pt x="77453" y="40471"/>
                  <a:pt x="73691" y="32636"/>
                  <a:pt x="71206" y="24480"/>
                </a:cubicBezTo>
                <a:close/>
              </a:path>
            </a:pathLst>
          </a:custGeom>
          <a:noFill/>
          <a:effectLst>
            <a:outerShdw blurRad="381000" dist="152400" dir="10800000" algn="r" rotWithShape="0">
              <a:prstClr val="black">
                <a:alpha val="10000"/>
              </a:prstClr>
            </a:outerShdw>
          </a:effectLst>
          <a:extLst>
            <a:ext uri="{909E8E84-426E-40DD-AFC4-6F175D3DCCD1}">
              <a14:hiddenFill xmlns:a14="http://schemas.microsoft.com/office/drawing/2010/main">
                <a:solidFill>
                  <a:srgbClr val="FFFFFF"/>
                </a:solidFill>
              </a14:hiddenFill>
            </a:ext>
          </a:extLst>
        </p:spPr>
      </p:pic>
      <p:sp>
        <p:nvSpPr>
          <p:cNvPr id="2057" name="Freeform: Shape 2056">
            <a:extLst>
              <a:ext uri="{FF2B5EF4-FFF2-40B4-BE49-F238E27FC236}">
                <a16:creationId xmlns:a16="http://schemas.microsoft.com/office/drawing/2014/main" id="{C4D41903-2C9D-4F9E-AA1F-6161F8A6F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59" name="Freeform: Shape 2058">
            <a:extLst>
              <a:ext uri="{FF2B5EF4-FFF2-40B4-BE49-F238E27FC236}">
                <a16:creationId xmlns:a16="http://schemas.microsoft.com/office/drawing/2014/main" id="{9E4574B5-C90E-412D-BAB0-B9F483290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5909072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A8E45-F384-876F-1930-5F2F7E89EB97}"/>
              </a:ext>
            </a:extLst>
          </p:cNvPr>
          <p:cNvSpPr>
            <a:spLocks noGrp="1"/>
          </p:cNvSpPr>
          <p:nvPr>
            <p:ph type="title"/>
          </p:nvPr>
        </p:nvSpPr>
        <p:spPr/>
        <p:txBody>
          <a:bodyPr/>
          <a:lstStyle/>
          <a:p>
            <a:r>
              <a:rPr lang="en-US" dirty="0"/>
              <a:t>Breakup of Society</a:t>
            </a:r>
          </a:p>
        </p:txBody>
      </p:sp>
      <p:sp>
        <p:nvSpPr>
          <p:cNvPr id="3" name="Content Placeholder 2">
            <a:extLst>
              <a:ext uri="{FF2B5EF4-FFF2-40B4-BE49-F238E27FC236}">
                <a16:creationId xmlns:a16="http://schemas.microsoft.com/office/drawing/2014/main" id="{B7BC9320-0D9C-87DE-1A8F-76A720EADD6B}"/>
              </a:ext>
            </a:extLst>
          </p:cNvPr>
          <p:cNvSpPr>
            <a:spLocks noGrp="1"/>
          </p:cNvSpPr>
          <p:nvPr>
            <p:ph idx="1"/>
          </p:nvPr>
        </p:nvSpPr>
        <p:spPr/>
        <p:txBody>
          <a:bodyPr>
            <a:normAutofit lnSpcReduction="10000"/>
          </a:bodyPr>
          <a:lstStyle/>
          <a:p>
            <a:pPr marL="0" indent="0" algn="ctr">
              <a:buNone/>
            </a:pPr>
            <a:r>
              <a:rPr lang="en-US" i="1" dirty="0"/>
              <a:t>With their own Streams, the sectors in society might drift further from each other…</a:t>
            </a:r>
          </a:p>
          <a:p>
            <a:endParaRPr lang="en-US" dirty="0"/>
          </a:p>
          <a:p>
            <a:r>
              <a:rPr lang="en-US" dirty="0"/>
              <a:t>The society is already fracturing.</a:t>
            </a:r>
          </a:p>
          <a:p>
            <a:r>
              <a:rPr lang="en-US" dirty="0"/>
              <a:t>This Streams alone sew it together by making different systems a part of </a:t>
            </a:r>
            <a:r>
              <a:rPr lang="en-US" i="1" dirty="0"/>
              <a:t>the </a:t>
            </a:r>
            <a:r>
              <a:rPr lang="en-US" dirty="0"/>
              <a:t>system.</a:t>
            </a:r>
          </a:p>
          <a:p>
            <a:r>
              <a:rPr lang="en-US" dirty="0"/>
              <a:t>Investing Streams with power also invests them with responsibility and loyalty to the system that has granted them that power.</a:t>
            </a:r>
          </a:p>
          <a:p>
            <a:r>
              <a:rPr lang="en-US" dirty="0"/>
              <a:t>Finally and most critically, Clusters bring the Streams for the regular business of government.</a:t>
            </a:r>
          </a:p>
        </p:txBody>
      </p:sp>
    </p:spTree>
    <p:extLst>
      <p:ext uri="{BB962C8B-B14F-4D97-AF65-F5344CB8AC3E}">
        <p14:creationId xmlns:p14="http://schemas.microsoft.com/office/powerpoint/2010/main" val="2436042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A8E45-F384-876F-1930-5F2F7E89EB97}"/>
              </a:ext>
            </a:extLst>
          </p:cNvPr>
          <p:cNvSpPr>
            <a:spLocks noGrp="1"/>
          </p:cNvSpPr>
          <p:nvPr>
            <p:ph type="title"/>
          </p:nvPr>
        </p:nvSpPr>
        <p:spPr/>
        <p:txBody>
          <a:bodyPr/>
          <a:lstStyle/>
          <a:p>
            <a:r>
              <a:rPr lang="en-US" dirty="0"/>
              <a:t>Intense Challenge</a:t>
            </a:r>
          </a:p>
        </p:txBody>
      </p:sp>
      <p:sp>
        <p:nvSpPr>
          <p:cNvPr id="3" name="Content Placeholder 2">
            <a:extLst>
              <a:ext uri="{FF2B5EF4-FFF2-40B4-BE49-F238E27FC236}">
                <a16:creationId xmlns:a16="http://schemas.microsoft.com/office/drawing/2014/main" id="{B7BC9320-0D9C-87DE-1A8F-76A720EADD6B}"/>
              </a:ext>
            </a:extLst>
          </p:cNvPr>
          <p:cNvSpPr>
            <a:spLocks noGrp="1"/>
          </p:cNvSpPr>
          <p:nvPr>
            <p:ph idx="1"/>
          </p:nvPr>
        </p:nvSpPr>
        <p:spPr/>
        <p:txBody>
          <a:bodyPr>
            <a:normAutofit lnSpcReduction="10000"/>
          </a:bodyPr>
          <a:lstStyle/>
          <a:p>
            <a:r>
              <a:rPr lang="en-US" dirty="0"/>
              <a:t>Traditional Constitutions do not work in the Israeli environment.</a:t>
            </a:r>
          </a:p>
          <a:p>
            <a:r>
              <a:rPr lang="en-US" dirty="0"/>
              <a:t>There are three fundamental challenges:</a:t>
            </a:r>
          </a:p>
          <a:p>
            <a:pPr lvl="1"/>
            <a:r>
              <a:rPr lang="en-US" dirty="0"/>
              <a:t>Israel was created to protect the Jewish people and yet it wants to be an open democracy. Trying to balance these forces had led to maneuvering to ensure a Jewish majority and a de facto system that gives tremendous power to that majority to protect itself. A Constitution would limit this and is thus difficult to accept.</a:t>
            </a:r>
          </a:p>
          <a:p>
            <a:pPr lvl="1"/>
            <a:r>
              <a:rPr lang="en-US" dirty="0"/>
              <a:t>The primary dividing lines are </a:t>
            </a:r>
            <a:r>
              <a:rPr lang="en-US" i="1" dirty="0"/>
              <a:t>not </a:t>
            </a:r>
            <a:r>
              <a:rPr lang="en-US" dirty="0"/>
              <a:t>geographic. So traditional Constitutions that build on balancing geographically based divides (e.g. North vs. South or City vs. Rural) don’t apply. Thus, a useful balancing of powers is hard to imagine.</a:t>
            </a:r>
          </a:p>
          <a:p>
            <a:pPr lvl="1"/>
            <a:r>
              <a:rPr lang="en-US" dirty="0"/>
              <a:t>The primary dividing lines </a:t>
            </a:r>
            <a:r>
              <a:rPr lang="en-US" i="1" dirty="0"/>
              <a:t>are </a:t>
            </a:r>
            <a:r>
              <a:rPr lang="en-US" dirty="0"/>
              <a:t>sectarian. However, societies with these divides (such as Lebanon) have never had well-functioning Constitutional systems.</a:t>
            </a:r>
          </a:p>
          <a:p>
            <a:pPr lvl="1"/>
            <a:endParaRPr lang="en-US" dirty="0"/>
          </a:p>
        </p:txBody>
      </p:sp>
    </p:spTree>
    <p:extLst>
      <p:ext uri="{BB962C8B-B14F-4D97-AF65-F5344CB8AC3E}">
        <p14:creationId xmlns:p14="http://schemas.microsoft.com/office/powerpoint/2010/main" val="11690021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A8E45-F384-876F-1930-5F2F7E89EB97}"/>
              </a:ext>
            </a:extLst>
          </p:cNvPr>
          <p:cNvSpPr>
            <a:spLocks noGrp="1"/>
          </p:cNvSpPr>
          <p:nvPr>
            <p:ph type="title"/>
          </p:nvPr>
        </p:nvSpPr>
        <p:spPr/>
        <p:txBody>
          <a:bodyPr/>
          <a:lstStyle/>
          <a:p>
            <a:r>
              <a:rPr lang="en-US" dirty="0"/>
              <a:t>Education</a:t>
            </a:r>
          </a:p>
        </p:txBody>
      </p:sp>
      <p:sp>
        <p:nvSpPr>
          <p:cNvPr id="3" name="Content Placeholder 2">
            <a:extLst>
              <a:ext uri="{FF2B5EF4-FFF2-40B4-BE49-F238E27FC236}">
                <a16:creationId xmlns:a16="http://schemas.microsoft.com/office/drawing/2014/main" id="{B7BC9320-0D9C-87DE-1A8F-76A720EADD6B}"/>
              </a:ext>
            </a:extLst>
          </p:cNvPr>
          <p:cNvSpPr>
            <a:spLocks noGrp="1"/>
          </p:cNvSpPr>
          <p:nvPr>
            <p:ph idx="1"/>
          </p:nvPr>
        </p:nvSpPr>
        <p:spPr/>
        <p:txBody>
          <a:bodyPr>
            <a:normAutofit/>
          </a:bodyPr>
          <a:lstStyle/>
          <a:p>
            <a:pPr marL="0" indent="0" algn="ctr">
              <a:buNone/>
            </a:pPr>
            <a:r>
              <a:rPr lang="en-US" i="1" dirty="0"/>
              <a:t>Self-control of education might lead to people not meeting state standards?</a:t>
            </a:r>
          </a:p>
          <a:p>
            <a:endParaRPr lang="en-US" dirty="0"/>
          </a:p>
          <a:p>
            <a:r>
              <a:rPr lang="en-US" dirty="0"/>
              <a:t>Again, this is already happening. Part of this running from the State is due to concern about the State becoming overbearing. By carving out space for different Streams, the Streams can become less defensive.</a:t>
            </a:r>
          </a:p>
        </p:txBody>
      </p:sp>
    </p:spTree>
    <p:extLst>
      <p:ext uri="{BB962C8B-B14F-4D97-AF65-F5344CB8AC3E}">
        <p14:creationId xmlns:p14="http://schemas.microsoft.com/office/powerpoint/2010/main" val="4905583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A8E45-F384-876F-1930-5F2F7E89EB97}"/>
              </a:ext>
            </a:extLst>
          </p:cNvPr>
          <p:cNvSpPr>
            <a:spLocks noGrp="1"/>
          </p:cNvSpPr>
          <p:nvPr>
            <p:ph type="title"/>
          </p:nvPr>
        </p:nvSpPr>
        <p:spPr/>
        <p:txBody>
          <a:bodyPr/>
          <a:lstStyle/>
          <a:p>
            <a:r>
              <a:rPr lang="en-US" dirty="0"/>
              <a:t>Lack of Standards</a:t>
            </a:r>
          </a:p>
        </p:txBody>
      </p:sp>
      <p:sp>
        <p:nvSpPr>
          <p:cNvPr id="3" name="Content Placeholder 2">
            <a:extLst>
              <a:ext uri="{FF2B5EF4-FFF2-40B4-BE49-F238E27FC236}">
                <a16:creationId xmlns:a16="http://schemas.microsoft.com/office/drawing/2014/main" id="{B7BC9320-0D9C-87DE-1A8F-76A720EADD6B}"/>
              </a:ext>
            </a:extLst>
          </p:cNvPr>
          <p:cNvSpPr>
            <a:spLocks noGrp="1"/>
          </p:cNvSpPr>
          <p:nvPr>
            <p:ph idx="1"/>
          </p:nvPr>
        </p:nvSpPr>
        <p:spPr/>
        <p:txBody>
          <a:bodyPr>
            <a:normAutofit/>
          </a:bodyPr>
          <a:lstStyle/>
          <a:p>
            <a:pPr marL="0" indent="0" algn="ctr">
              <a:buNone/>
            </a:pPr>
            <a:r>
              <a:rPr lang="en-US" i="1" dirty="0"/>
              <a:t>Different definitions of terms like marriage and family can threaten the State</a:t>
            </a:r>
          </a:p>
          <a:p>
            <a:endParaRPr lang="en-US" dirty="0"/>
          </a:p>
          <a:p>
            <a:r>
              <a:rPr lang="en-US" dirty="0"/>
              <a:t>Quite the contrary – these different definitions already exist and the majority/courts desires to enforce a single understanding is threatening it.</a:t>
            </a:r>
          </a:p>
          <a:p>
            <a:r>
              <a:rPr lang="en-US" dirty="0"/>
              <a:t>By limiting the definition of families on a State level (perhaps allowing a simple economic definition of family groups no matter who the members are) these issues can be sidestepped in a future Knesset while allowing Streams to deal with things as they see fit.</a:t>
            </a:r>
          </a:p>
        </p:txBody>
      </p:sp>
    </p:spTree>
    <p:extLst>
      <p:ext uri="{BB962C8B-B14F-4D97-AF65-F5344CB8AC3E}">
        <p14:creationId xmlns:p14="http://schemas.microsoft.com/office/powerpoint/2010/main" val="6977580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A8E45-F384-876F-1930-5F2F7E89EB97}"/>
              </a:ext>
            </a:extLst>
          </p:cNvPr>
          <p:cNvSpPr>
            <a:spLocks noGrp="1"/>
          </p:cNvSpPr>
          <p:nvPr>
            <p:ph type="title"/>
          </p:nvPr>
        </p:nvSpPr>
        <p:spPr/>
        <p:txBody>
          <a:bodyPr/>
          <a:lstStyle/>
          <a:p>
            <a:r>
              <a:rPr lang="en-US" dirty="0"/>
              <a:t>Lebanon</a:t>
            </a:r>
          </a:p>
        </p:txBody>
      </p:sp>
      <p:sp>
        <p:nvSpPr>
          <p:cNvPr id="3" name="Content Placeholder 2">
            <a:extLst>
              <a:ext uri="{FF2B5EF4-FFF2-40B4-BE49-F238E27FC236}">
                <a16:creationId xmlns:a16="http://schemas.microsoft.com/office/drawing/2014/main" id="{B7BC9320-0D9C-87DE-1A8F-76A720EADD6B}"/>
              </a:ext>
            </a:extLst>
          </p:cNvPr>
          <p:cNvSpPr>
            <a:spLocks noGrp="1"/>
          </p:cNvSpPr>
          <p:nvPr>
            <p:ph idx="1"/>
          </p:nvPr>
        </p:nvSpPr>
        <p:spPr/>
        <p:txBody>
          <a:bodyPr>
            <a:normAutofit lnSpcReduction="10000"/>
          </a:bodyPr>
          <a:lstStyle/>
          <a:p>
            <a:pPr marL="0" indent="0" algn="ctr">
              <a:buNone/>
            </a:pPr>
            <a:r>
              <a:rPr lang="en-US" i="1" dirty="0"/>
              <a:t>Codifying the role of Streams could lead to a gridlocked situation such as in Lebanon</a:t>
            </a:r>
          </a:p>
          <a:p>
            <a:endParaRPr lang="en-US" dirty="0"/>
          </a:p>
          <a:p>
            <a:r>
              <a:rPr lang="en-US" dirty="0"/>
              <a:t>Lebanon guarantees particular jobs to particular sects based on very out of date census data. This limits ethnic roles purely to military roles – otherwise everyone is equal.</a:t>
            </a:r>
          </a:p>
          <a:p>
            <a:r>
              <a:rPr lang="en-US" dirty="0"/>
              <a:t>Lebanese sects are both ethnic and rigid. The Streams in this Constitution allow people to change and to self-define on terms other than ethnic terms. </a:t>
            </a:r>
          </a:p>
          <a:p>
            <a:pPr lvl="1"/>
            <a:r>
              <a:rPr lang="en-US" dirty="0"/>
              <a:t>I expect the </a:t>
            </a:r>
            <a:r>
              <a:rPr lang="en-US" dirty="0" err="1"/>
              <a:t>Chofshi</a:t>
            </a:r>
            <a:r>
              <a:rPr lang="en-US" dirty="0"/>
              <a:t> (Liberal) Stream to be the largest because most people will want to live under such a system – whether Muslim, Christian or Jewish.</a:t>
            </a:r>
          </a:p>
        </p:txBody>
      </p:sp>
    </p:spTree>
    <p:extLst>
      <p:ext uri="{BB962C8B-B14F-4D97-AF65-F5344CB8AC3E}">
        <p14:creationId xmlns:p14="http://schemas.microsoft.com/office/powerpoint/2010/main" val="42411030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A8E45-F384-876F-1930-5F2F7E89EB97}"/>
              </a:ext>
            </a:extLst>
          </p:cNvPr>
          <p:cNvSpPr>
            <a:spLocks noGrp="1"/>
          </p:cNvSpPr>
          <p:nvPr>
            <p:ph type="title"/>
          </p:nvPr>
        </p:nvSpPr>
        <p:spPr/>
        <p:txBody>
          <a:bodyPr/>
          <a:lstStyle/>
          <a:p>
            <a:r>
              <a:rPr lang="en-US" dirty="0"/>
              <a:t>Municipalities</a:t>
            </a:r>
          </a:p>
        </p:txBody>
      </p:sp>
      <p:sp>
        <p:nvSpPr>
          <p:cNvPr id="3" name="Content Placeholder 2">
            <a:extLst>
              <a:ext uri="{FF2B5EF4-FFF2-40B4-BE49-F238E27FC236}">
                <a16:creationId xmlns:a16="http://schemas.microsoft.com/office/drawing/2014/main" id="{B7BC9320-0D9C-87DE-1A8F-76A720EADD6B}"/>
              </a:ext>
            </a:extLst>
          </p:cNvPr>
          <p:cNvSpPr>
            <a:spLocks noGrp="1"/>
          </p:cNvSpPr>
          <p:nvPr>
            <p:ph idx="1"/>
          </p:nvPr>
        </p:nvSpPr>
        <p:spPr/>
        <p:txBody>
          <a:bodyPr>
            <a:normAutofit/>
          </a:bodyPr>
          <a:lstStyle/>
          <a:p>
            <a:pPr marL="0" indent="0" algn="ctr">
              <a:buNone/>
            </a:pPr>
            <a:r>
              <a:rPr lang="en-US" i="1" dirty="0"/>
              <a:t>Could Municipalities be Stream-based?</a:t>
            </a:r>
          </a:p>
          <a:p>
            <a:endParaRPr lang="en-US" dirty="0"/>
          </a:p>
          <a:p>
            <a:r>
              <a:rPr lang="en-US" dirty="0"/>
              <a:t>There is no provision for Municipalities being governed by Streams. The whole point of a non-geographic Stream is that is allows mixing of different streams within single geographies and thus a more vibrant society without hard and fast lines between people.</a:t>
            </a:r>
          </a:p>
        </p:txBody>
      </p:sp>
    </p:spTree>
    <p:extLst>
      <p:ext uri="{BB962C8B-B14F-4D97-AF65-F5344CB8AC3E}">
        <p14:creationId xmlns:p14="http://schemas.microsoft.com/office/powerpoint/2010/main" val="14365777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A8E45-F384-876F-1930-5F2F7E89EB97}"/>
              </a:ext>
            </a:extLst>
          </p:cNvPr>
          <p:cNvSpPr>
            <a:spLocks noGrp="1"/>
          </p:cNvSpPr>
          <p:nvPr>
            <p:ph type="title"/>
          </p:nvPr>
        </p:nvSpPr>
        <p:spPr/>
        <p:txBody>
          <a:bodyPr/>
          <a:lstStyle/>
          <a:p>
            <a:r>
              <a:rPr lang="en-US" dirty="0"/>
              <a:t>Rights to X, Y and Z</a:t>
            </a:r>
          </a:p>
        </p:txBody>
      </p:sp>
      <p:sp>
        <p:nvSpPr>
          <p:cNvPr id="3" name="Content Placeholder 2">
            <a:extLst>
              <a:ext uri="{FF2B5EF4-FFF2-40B4-BE49-F238E27FC236}">
                <a16:creationId xmlns:a16="http://schemas.microsoft.com/office/drawing/2014/main" id="{B7BC9320-0D9C-87DE-1A8F-76A720EADD6B}"/>
              </a:ext>
            </a:extLst>
          </p:cNvPr>
          <p:cNvSpPr>
            <a:spLocks noGrp="1"/>
          </p:cNvSpPr>
          <p:nvPr>
            <p:ph idx="1"/>
          </p:nvPr>
        </p:nvSpPr>
        <p:spPr/>
        <p:txBody>
          <a:bodyPr>
            <a:normAutofit lnSpcReduction="10000"/>
          </a:bodyPr>
          <a:lstStyle/>
          <a:p>
            <a:pPr marL="0" indent="0" algn="ctr">
              <a:buNone/>
            </a:pPr>
            <a:r>
              <a:rPr lang="en-US" i="1" dirty="0"/>
              <a:t>This has no guaranteed rights to healthcare or basic income or…</a:t>
            </a:r>
          </a:p>
          <a:p>
            <a:pPr marL="0" indent="0" algn="ctr">
              <a:buNone/>
            </a:pPr>
            <a:endParaRPr lang="en-US" i="1" dirty="0"/>
          </a:p>
          <a:p>
            <a:r>
              <a:rPr lang="en-US" dirty="0"/>
              <a:t>By not codifying particular political beliefs, this Constitution becomes more viable. It is not attempting to grant any ideology a permanent ‘win’.</a:t>
            </a:r>
          </a:p>
          <a:p>
            <a:r>
              <a:rPr lang="en-US" dirty="0"/>
              <a:t>The goal is to create a stable playing political field that respects the reality of different Streams – not create a reality that will not be embraced.</a:t>
            </a:r>
          </a:p>
          <a:p>
            <a:r>
              <a:rPr lang="en-US" dirty="0"/>
              <a:t>Streams can certainly codify more ‘positive rights’ within their Constitutions.</a:t>
            </a:r>
          </a:p>
        </p:txBody>
      </p:sp>
    </p:spTree>
    <p:extLst>
      <p:ext uri="{BB962C8B-B14F-4D97-AF65-F5344CB8AC3E}">
        <p14:creationId xmlns:p14="http://schemas.microsoft.com/office/powerpoint/2010/main" val="41369962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A8E45-F384-876F-1930-5F2F7E89EB97}"/>
              </a:ext>
            </a:extLst>
          </p:cNvPr>
          <p:cNvSpPr>
            <a:spLocks noGrp="1"/>
          </p:cNvSpPr>
          <p:nvPr>
            <p:ph type="title"/>
          </p:nvPr>
        </p:nvSpPr>
        <p:spPr/>
        <p:txBody>
          <a:bodyPr/>
          <a:lstStyle/>
          <a:p>
            <a:r>
              <a:rPr lang="en-US" dirty="0"/>
              <a:t>Split Stream Families</a:t>
            </a:r>
          </a:p>
        </p:txBody>
      </p:sp>
      <p:sp>
        <p:nvSpPr>
          <p:cNvPr id="3" name="Content Placeholder 2">
            <a:extLst>
              <a:ext uri="{FF2B5EF4-FFF2-40B4-BE49-F238E27FC236}">
                <a16:creationId xmlns:a16="http://schemas.microsoft.com/office/drawing/2014/main" id="{B7BC9320-0D9C-87DE-1A8F-76A720EADD6B}"/>
              </a:ext>
            </a:extLst>
          </p:cNvPr>
          <p:cNvSpPr>
            <a:spLocks noGrp="1"/>
          </p:cNvSpPr>
          <p:nvPr>
            <p:ph idx="1"/>
          </p:nvPr>
        </p:nvSpPr>
        <p:spPr/>
        <p:txBody>
          <a:bodyPr>
            <a:normAutofit lnSpcReduction="10000"/>
          </a:bodyPr>
          <a:lstStyle/>
          <a:p>
            <a:pPr marL="0" indent="0" algn="ctr">
              <a:buNone/>
            </a:pPr>
            <a:r>
              <a:rPr lang="en-US" i="1" dirty="0"/>
              <a:t>What happens if a husband and wife choose different Streams?</a:t>
            </a:r>
          </a:p>
          <a:p>
            <a:pPr marL="0" indent="0" algn="ctr">
              <a:buNone/>
            </a:pPr>
            <a:endParaRPr lang="en-US" i="1" dirty="0"/>
          </a:p>
          <a:p>
            <a:r>
              <a:rPr lang="en-US" dirty="0"/>
              <a:t>The Constitution has provisions for this reality, including the assignment of Streams to children.</a:t>
            </a:r>
          </a:p>
          <a:p>
            <a:r>
              <a:rPr lang="en-US" dirty="0"/>
              <a:t>If a woman wants to leave the Haredi or </a:t>
            </a:r>
            <a:r>
              <a:rPr lang="en-US" dirty="0" err="1"/>
              <a:t>Chofshi</a:t>
            </a:r>
            <a:r>
              <a:rPr lang="en-US" dirty="0"/>
              <a:t> Stream, for example, she can. All disputes between her and her husband (or involving their children) would then be heard in State Courts rather than Stream Courts. The clarify of court selection does not exist today.</a:t>
            </a:r>
          </a:p>
          <a:p>
            <a:r>
              <a:rPr lang="en-US" dirty="0"/>
              <a:t>Streams choices don’t have to be made public. This enables a safety valve for a woman concerned about her safety/relationship.</a:t>
            </a:r>
          </a:p>
        </p:txBody>
      </p:sp>
    </p:spTree>
    <p:extLst>
      <p:ext uri="{BB962C8B-B14F-4D97-AF65-F5344CB8AC3E}">
        <p14:creationId xmlns:p14="http://schemas.microsoft.com/office/powerpoint/2010/main" val="6420064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A8E45-F384-876F-1930-5F2F7E89EB97}"/>
              </a:ext>
            </a:extLst>
          </p:cNvPr>
          <p:cNvSpPr>
            <a:spLocks noGrp="1"/>
          </p:cNvSpPr>
          <p:nvPr>
            <p:ph type="title"/>
          </p:nvPr>
        </p:nvSpPr>
        <p:spPr/>
        <p:txBody>
          <a:bodyPr/>
          <a:lstStyle/>
          <a:p>
            <a:r>
              <a:rPr lang="en-US" dirty="0"/>
              <a:t>Special Courts</a:t>
            </a:r>
          </a:p>
        </p:txBody>
      </p:sp>
      <p:sp>
        <p:nvSpPr>
          <p:cNvPr id="3" name="Content Placeholder 2">
            <a:extLst>
              <a:ext uri="{FF2B5EF4-FFF2-40B4-BE49-F238E27FC236}">
                <a16:creationId xmlns:a16="http://schemas.microsoft.com/office/drawing/2014/main" id="{B7BC9320-0D9C-87DE-1A8F-76A720EADD6B}"/>
              </a:ext>
            </a:extLst>
          </p:cNvPr>
          <p:cNvSpPr>
            <a:spLocks noGrp="1"/>
          </p:cNvSpPr>
          <p:nvPr>
            <p:ph idx="1"/>
          </p:nvPr>
        </p:nvSpPr>
        <p:spPr/>
        <p:txBody>
          <a:bodyPr>
            <a:normAutofit/>
          </a:bodyPr>
          <a:lstStyle/>
          <a:p>
            <a:pPr marL="0" indent="0" algn="ctr">
              <a:buNone/>
            </a:pPr>
            <a:r>
              <a:rPr lang="en-US" i="1" dirty="0"/>
              <a:t>Do Streams </a:t>
            </a:r>
            <a:r>
              <a:rPr lang="en-US" b="1" i="1" dirty="0"/>
              <a:t>need</a:t>
            </a:r>
            <a:r>
              <a:rPr lang="en-US" i="1" dirty="0"/>
              <a:t> Special Courts?</a:t>
            </a:r>
          </a:p>
          <a:p>
            <a:pPr marL="0" indent="0" algn="ctr">
              <a:buNone/>
            </a:pPr>
            <a:endParaRPr lang="en-US" i="1" dirty="0"/>
          </a:p>
          <a:p>
            <a:r>
              <a:rPr lang="en-US" dirty="0"/>
              <a:t>No, a Stream can choose to use the default State Court system.</a:t>
            </a:r>
          </a:p>
          <a:p>
            <a:r>
              <a:rPr lang="en-US" dirty="0"/>
              <a:t>However, the management of education and welfare will remain within the Stream.</a:t>
            </a:r>
          </a:p>
        </p:txBody>
      </p:sp>
    </p:spTree>
    <p:extLst>
      <p:ext uri="{BB962C8B-B14F-4D97-AF65-F5344CB8AC3E}">
        <p14:creationId xmlns:p14="http://schemas.microsoft.com/office/powerpoint/2010/main" val="1659752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A8E45-F384-876F-1930-5F2F7E89EB97}"/>
              </a:ext>
            </a:extLst>
          </p:cNvPr>
          <p:cNvSpPr>
            <a:spLocks noGrp="1"/>
          </p:cNvSpPr>
          <p:nvPr>
            <p:ph type="title"/>
          </p:nvPr>
        </p:nvSpPr>
        <p:spPr/>
        <p:txBody>
          <a:bodyPr/>
          <a:lstStyle/>
          <a:p>
            <a:r>
              <a:rPr lang="en-US" dirty="0"/>
              <a:t>Viability</a:t>
            </a:r>
          </a:p>
        </p:txBody>
      </p:sp>
      <p:sp>
        <p:nvSpPr>
          <p:cNvPr id="3" name="Content Placeholder 2">
            <a:extLst>
              <a:ext uri="{FF2B5EF4-FFF2-40B4-BE49-F238E27FC236}">
                <a16:creationId xmlns:a16="http://schemas.microsoft.com/office/drawing/2014/main" id="{B7BC9320-0D9C-87DE-1A8F-76A720EADD6B}"/>
              </a:ext>
            </a:extLst>
          </p:cNvPr>
          <p:cNvSpPr>
            <a:spLocks noGrp="1"/>
          </p:cNvSpPr>
          <p:nvPr>
            <p:ph idx="1"/>
          </p:nvPr>
        </p:nvSpPr>
        <p:spPr/>
        <p:txBody>
          <a:bodyPr>
            <a:normAutofit fontScale="92500" lnSpcReduction="10000"/>
          </a:bodyPr>
          <a:lstStyle/>
          <a:p>
            <a:pPr marL="0" indent="0" algn="ctr">
              <a:buNone/>
            </a:pPr>
            <a:r>
              <a:rPr lang="en-US" i="1" dirty="0"/>
              <a:t>This can’t possibly pass because…</a:t>
            </a:r>
          </a:p>
          <a:p>
            <a:endParaRPr lang="en-US" dirty="0"/>
          </a:p>
          <a:p>
            <a:r>
              <a:rPr lang="en-US" dirty="0"/>
              <a:t>By virtue of effectively falling outside every political and ideological persuasion in Israel, I can take the perspectives of various persuasions into account.</a:t>
            </a:r>
          </a:p>
          <a:p>
            <a:r>
              <a:rPr lang="en-US" dirty="0"/>
              <a:t>The strong </a:t>
            </a:r>
            <a:r>
              <a:rPr lang="en-US" i="1" dirty="0"/>
              <a:t>need </a:t>
            </a:r>
            <a:r>
              <a:rPr lang="en-US" dirty="0"/>
              <a:t>for a Constitution should make this not only viable, but desirable.</a:t>
            </a:r>
          </a:p>
          <a:p>
            <a:r>
              <a:rPr lang="en-US" dirty="0"/>
              <a:t>Streams want this autonomy, and its presence enables other issues – like those of the balance of Court and Legislative power – to be settled with a little less loser-loses-all attitude.</a:t>
            </a:r>
          </a:p>
          <a:p>
            <a:r>
              <a:rPr lang="en-US" dirty="0"/>
              <a:t>This approach offers a very strong path to viability.</a:t>
            </a:r>
          </a:p>
        </p:txBody>
      </p:sp>
    </p:spTree>
    <p:extLst>
      <p:ext uri="{BB962C8B-B14F-4D97-AF65-F5344CB8AC3E}">
        <p14:creationId xmlns:p14="http://schemas.microsoft.com/office/powerpoint/2010/main" val="3008251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A8E45-F384-876F-1930-5F2F7E89EB97}"/>
              </a:ext>
            </a:extLst>
          </p:cNvPr>
          <p:cNvSpPr>
            <a:spLocks noGrp="1"/>
          </p:cNvSpPr>
          <p:nvPr>
            <p:ph type="title"/>
          </p:nvPr>
        </p:nvSpPr>
        <p:spPr/>
        <p:txBody>
          <a:bodyPr/>
          <a:lstStyle/>
          <a:p>
            <a:r>
              <a:rPr lang="en-US" dirty="0"/>
              <a:t>Acute Crisis I</a:t>
            </a:r>
          </a:p>
        </p:txBody>
      </p:sp>
      <p:sp>
        <p:nvSpPr>
          <p:cNvPr id="3" name="Content Placeholder 2">
            <a:extLst>
              <a:ext uri="{FF2B5EF4-FFF2-40B4-BE49-F238E27FC236}">
                <a16:creationId xmlns:a16="http://schemas.microsoft.com/office/drawing/2014/main" id="{B7BC9320-0D9C-87DE-1A8F-76A720EADD6B}"/>
              </a:ext>
            </a:extLst>
          </p:cNvPr>
          <p:cNvSpPr>
            <a:spLocks noGrp="1"/>
          </p:cNvSpPr>
          <p:nvPr>
            <p:ph idx="1"/>
          </p:nvPr>
        </p:nvSpPr>
        <p:spPr/>
        <p:txBody>
          <a:bodyPr>
            <a:normAutofit fontScale="92500" lnSpcReduction="20000"/>
          </a:bodyPr>
          <a:lstStyle/>
          <a:p>
            <a:r>
              <a:rPr lang="en-US" dirty="0"/>
              <a:t>With the changing of the democratic majority from secular, European, Jews to more religious, Middle-Eastern Jews, a fundamental cultural power struggle has emerged.</a:t>
            </a:r>
          </a:p>
          <a:p>
            <a:r>
              <a:rPr lang="en-US" dirty="0"/>
              <a:t>The secular, European, Jews want to preserve their values, but in a system built on the majority having overwhelming power, they face fundamental challenges.</a:t>
            </a:r>
          </a:p>
          <a:p>
            <a:endParaRPr lang="en-US" dirty="0"/>
          </a:p>
          <a:p>
            <a:r>
              <a:rPr lang="en-US" dirty="0"/>
              <a:t>If this isn’t solved, the continuing emergence of a religious democratic majority will necessarily conflict with the secular and liberal minority seeking to preserve its power.</a:t>
            </a:r>
          </a:p>
          <a:p>
            <a:r>
              <a:rPr lang="en-US" dirty="0"/>
              <a:t>The current system can’t contain these two forces in their emerging realities.</a:t>
            </a:r>
          </a:p>
        </p:txBody>
      </p:sp>
    </p:spTree>
    <p:extLst>
      <p:ext uri="{BB962C8B-B14F-4D97-AF65-F5344CB8AC3E}">
        <p14:creationId xmlns:p14="http://schemas.microsoft.com/office/powerpoint/2010/main" val="1786535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A8E45-F384-876F-1930-5F2F7E89EB97}"/>
              </a:ext>
            </a:extLst>
          </p:cNvPr>
          <p:cNvSpPr>
            <a:spLocks noGrp="1"/>
          </p:cNvSpPr>
          <p:nvPr>
            <p:ph type="title"/>
          </p:nvPr>
        </p:nvSpPr>
        <p:spPr/>
        <p:txBody>
          <a:bodyPr/>
          <a:lstStyle/>
          <a:p>
            <a:r>
              <a:rPr lang="en-US" dirty="0"/>
              <a:t>Acute Crisis II</a:t>
            </a:r>
          </a:p>
        </p:txBody>
      </p:sp>
      <p:sp>
        <p:nvSpPr>
          <p:cNvPr id="3" name="Content Placeholder 2">
            <a:extLst>
              <a:ext uri="{FF2B5EF4-FFF2-40B4-BE49-F238E27FC236}">
                <a16:creationId xmlns:a16="http://schemas.microsoft.com/office/drawing/2014/main" id="{B7BC9320-0D9C-87DE-1A8F-76A720EADD6B}"/>
              </a:ext>
            </a:extLst>
          </p:cNvPr>
          <p:cNvSpPr>
            <a:spLocks noGrp="1"/>
          </p:cNvSpPr>
          <p:nvPr>
            <p:ph idx="1"/>
          </p:nvPr>
        </p:nvSpPr>
        <p:spPr/>
        <p:txBody>
          <a:bodyPr>
            <a:normAutofit lnSpcReduction="10000"/>
          </a:bodyPr>
          <a:lstStyle/>
          <a:p>
            <a:r>
              <a:rPr lang="en-US" dirty="0"/>
              <a:t>With the evolution of effectively separate systems for different ‘sects’ within Israeli society, cross-cultural communication has been limited.</a:t>
            </a:r>
          </a:p>
          <a:p>
            <a:r>
              <a:rPr lang="en-US" dirty="0"/>
              <a:t>This has been accentuated by political parties that narrowly serve groups that are all-encompassing in a way that extends beyond mere politics.</a:t>
            </a:r>
          </a:p>
          <a:p>
            <a:endParaRPr lang="en-US" dirty="0"/>
          </a:p>
          <a:p>
            <a:r>
              <a:rPr lang="en-US" dirty="0"/>
              <a:t>If this isn’t solved, the society will pull itself apart.</a:t>
            </a:r>
          </a:p>
          <a:p>
            <a:endParaRPr lang="en-US" dirty="0"/>
          </a:p>
          <a:p>
            <a:r>
              <a:rPr lang="en-US" dirty="0"/>
              <a:t>Presently the first crisis (sectarian dominance) and the second crisis (sectarian separation) are feeding on each other.</a:t>
            </a:r>
          </a:p>
        </p:txBody>
      </p:sp>
    </p:spTree>
    <p:extLst>
      <p:ext uri="{BB962C8B-B14F-4D97-AF65-F5344CB8AC3E}">
        <p14:creationId xmlns:p14="http://schemas.microsoft.com/office/powerpoint/2010/main" val="2322687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A8E45-F384-876F-1930-5F2F7E89EB97}"/>
              </a:ext>
            </a:extLst>
          </p:cNvPr>
          <p:cNvSpPr>
            <a:spLocks noGrp="1"/>
          </p:cNvSpPr>
          <p:nvPr>
            <p:ph type="title"/>
          </p:nvPr>
        </p:nvSpPr>
        <p:spPr/>
        <p:txBody>
          <a:bodyPr/>
          <a:lstStyle/>
          <a:p>
            <a:r>
              <a:rPr lang="en-US" dirty="0"/>
              <a:t>Acute Opportunity</a:t>
            </a:r>
          </a:p>
        </p:txBody>
      </p:sp>
      <p:sp>
        <p:nvSpPr>
          <p:cNvPr id="3" name="Content Placeholder 2">
            <a:extLst>
              <a:ext uri="{FF2B5EF4-FFF2-40B4-BE49-F238E27FC236}">
                <a16:creationId xmlns:a16="http://schemas.microsoft.com/office/drawing/2014/main" id="{B7BC9320-0D9C-87DE-1A8F-76A720EADD6B}"/>
              </a:ext>
            </a:extLst>
          </p:cNvPr>
          <p:cNvSpPr>
            <a:spLocks noGrp="1"/>
          </p:cNvSpPr>
          <p:nvPr>
            <p:ph idx="1"/>
          </p:nvPr>
        </p:nvSpPr>
        <p:spPr/>
        <p:txBody>
          <a:bodyPr>
            <a:normAutofit/>
          </a:bodyPr>
          <a:lstStyle/>
          <a:p>
            <a:r>
              <a:rPr lang="en-US" dirty="0"/>
              <a:t>The very flux we’re experiencing creates an opportunity for a broad solution.</a:t>
            </a:r>
          </a:p>
          <a:p>
            <a:r>
              <a:rPr lang="en-US" dirty="0"/>
              <a:t>Some polling has indicated that up to 80% of the population opposes the Judicial Reforms </a:t>
            </a:r>
            <a:r>
              <a:rPr lang="en-US" i="1" dirty="0"/>
              <a:t>and </a:t>
            </a:r>
            <a:r>
              <a:rPr lang="en-US" dirty="0"/>
              <a:t>80% have never attended a protest.</a:t>
            </a:r>
          </a:p>
          <a:p>
            <a:pPr lvl="1"/>
            <a:r>
              <a:rPr lang="en-US" dirty="0"/>
              <a:t>There is massive political opportunity and demand for something new.</a:t>
            </a:r>
          </a:p>
          <a:p>
            <a:pPr lvl="1"/>
            <a:r>
              <a:rPr lang="en-US" dirty="0"/>
              <a:t>The greater disruption of the protest movement is not attracting new converts – it is just driving more people into a political no-man’s land. This is why Benny </a:t>
            </a:r>
            <a:r>
              <a:rPr lang="en-US" dirty="0" err="1"/>
              <a:t>Gantz</a:t>
            </a:r>
            <a:r>
              <a:rPr lang="en-US" dirty="0"/>
              <a:t>’ party, which takes a centrist position, has seen the greatest gains.</a:t>
            </a:r>
          </a:p>
        </p:txBody>
      </p:sp>
    </p:spTree>
    <p:extLst>
      <p:ext uri="{BB962C8B-B14F-4D97-AF65-F5344CB8AC3E}">
        <p14:creationId xmlns:p14="http://schemas.microsoft.com/office/powerpoint/2010/main" val="4278427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A8E45-F384-876F-1930-5F2F7E89EB97}"/>
              </a:ext>
            </a:extLst>
          </p:cNvPr>
          <p:cNvSpPr>
            <a:spLocks noGrp="1"/>
          </p:cNvSpPr>
          <p:nvPr>
            <p:ph type="title"/>
          </p:nvPr>
        </p:nvSpPr>
        <p:spPr/>
        <p:txBody>
          <a:bodyPr/>
          <a:lstStyle/>
          <a:p>
            <a:r>
              <a:rPr lang="en-US" dirty="0"/>
              <a:t>Acute Opportunity</a:t>
            </a:r>
          </a:p>
        </p:txBody>
      </p:sp>
      <p:sp>
        <p:nvSpPr>
          <p:cNvPr id="3" name="Content Placeholder 2">
            <a:extLst>
              <a:ext uri="{FF2B5EF4-FFF2-40B4-BE49-F238E27FC236}">
                <a16:creationId xmlns:a16="http://schemas.microsoft.com/office/drawing/2014/main" id="{B7BC9320-0D9C-87DE-1A8F-76A720EADD6B}"/>
              </a:ext>
            </a:extLst>
          </p:cNvPr>
          <p:cNvSpPr>
            <a:spLocks noGrp="1"/>
          </p:cNvSpPr>
          <p:nvPr>
            <p:ph idx="1"/>
          </p:nvPr>
        </p:nvSpPr>
        <p:spPr/>
        <p:txBody>
          <a:bodyPr>
            <a:normAutofit/>
          </a:bodyPr>
          <a:lstStyle/>
          <a:p>
            <a:r>
              <a:rPr lang="en-US" dirty="0"/>
              <a:t>A Constitutional proposal would give form to the ‘centrist’ position. Rather than just weakly emphasizing compromise it could strongly emphasize a positive path forward.</a:t>
            </a:r>
          </a:p>
          <a:p>
            <a:r>
              <a:rPr lang="en-US" dirty="0"/>
              <a:t>Those who headline a proposal that doesn’t take sides in the current debates could be massive political winners while fundamental serving the State and the People.</a:t>
            </a:r>
          </a:p>
          <a:p>
            <a:r>
              <a:rPr lang="en-US" dirty="0"/>
              <a:t>Periods of great challenge are periods of great opportunity – and we are facing one today.</a:t>
            </a:r>
          </a:p>
        </p:txBody>
      </p:sp>
    </p:spTree>
    <p:extLst>
      <p:ext uri="{BB962C8B-B14F-4D97-AF65-F5344CB8AC3E}">
        <p14:creationId xmlns:p14="http://schemas.microsoft.com/office/powerpoint/2010/main" val="3152646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A8E45-F384-876F-1930-5F2F7E89EB97}"/>
              </a:ext>
            </a:extLst>
          </p:cNvPr>
          <p:cNvSpPr>
            <a:spLocks noGrp="1"/>
          </p:cNvSpPr>
          <p:nvPr>
            <p:ph type="title"/>
          </p:nvPr>
        </p:nvSpPr>
        <p:spPr/>
        <p:txBody>
          <a:bodyPr/>
          <a:lstStyle/>
          <a:p>
            <a:r>
              <a:rPr lang="en-US" dirty="0"/>
              <a:t>The Constitutional Solution</a:t>
            </a:r>
          </a:p>
        </p:txBody>
      </p:sp>
      <p:sp>
        <p:nvSpPr>
          <p:cNvPr id="3" name="Content Placeholder 2">
            <a:extLst>
              <a:ext uri="{FF2B5EF4-FFF2-40B4-BE49-F238E27FC236}">
                <a16:creationId xmlns:a16="http://schemas.microsoft.com/office/drawing/2014/main" id="{B7BC9320-0D9C-87DE-1A8F-76A720EADD6B}"/>
              </a:ext>
            </a:extLst>
          </p:cNvPr>
          <p:cNvSpPr>
            <a:spLocks noGrp="1"/>
          </p:cNvSpPr>
          <p:nvPr>
            <p:ph idx="1"/>
          </p:nvPr>
        </p:nvSpPr>
        <p:spPr/>
        <p:txBody>
          <a:bodyPr>
            <a:normAutofit fontScale="92500" lnSpcReduction="10000"/>
          </a:bodyPr>
          <a:lstStyle/>
          <a:p>
            <a:r>
              <a:rPr lang="en-US" dirty="0"/>
              <a:t>This Constitution aims to integrate the great challenges to an Israeli Constitution by:</a:t>
            </a:r>
          </a:p>
          <a:p>
            <a:pPr lvl="1"/>
            <a:r>
              <a:rPr lang="en-US" dirty="0"/>
              <a:t>Recognizing reality</a:t>
            </a:r>
          </a:p>
          <a:p>
            <a:pPr lvl="1"/>
            <a:r>
              <a:rPr lang="en-US" dirty="0"/>
              <a:t>Protecting minorities</a:t>
            </a:r>
          </a:p>
          <a:p>
            <a:pPr lvl="1"/>
            <a:r>
              <a:rPr lang="en-US" dirty="0"/>
              <a:t>Protecting the global Jewish population</a:t>
            </a:r>
          </a:p>
          <a:p>
            <a:pPr lvl="1"/>
            <a:r>
              <a:rPr lang="en-US" dirty="0"/>
              <a:t>Moderating political forces by encouraging cross-sectarian political interaction</a:t>
            </a:r>
          </a:p>
          <a:p>
            <a:pPr lvl="1"/>
            <a:endParaRPr lang="en-US" dirty="0"/>
          </a:p>
          <a:p>
            <a:r>
              <a:rPr lang="en-US" dirty="0"/>
              <a:t>It this in a way that doesn’t take sides on the great disputes of our day.</a:t>
            </a:r>
          </a:p>
          <a:p>
            <a:pPr lvl="1"/>
            <a:endParaRPr lang="en-US" dirty="0"/>
          </a:p>
          <a:p>
            <a:r>
              <a:rPr lang="en-US" dirty="0"/>
              <a:t>The unique concepts that enable this to occur are:</a:t>
            </a:r>
          </a:p>
          <a:p>
            <a:pPr marL="0" indent="0" algn="ctr">
              <a:buNone/>
            </a:pPr>
            <a:r>
              <a:rPr lang="en-US" sz="4000" dirty="0"/>
              <a:t>Streams (</a:t>
            </a:r>
            <a:r>
              <a:rPr lang="he-IL" sz="4000" dirty="0"/>
              <a:t>זרמים</a:t>
            </a:r>
            <a:r>
              <a:rPr lang="en-US" sz="4000" dirty="0"/>
              <a:t>) and Clusters (</a:t>
            </a:r>
            <a:r>
              <a:rPr lang="he-IL" sz="4000" dirty="0"/>
              <a:t>קבוצות</a:t>
            </a:r>
            <a:r>
              <a:rPr lang="en-US" sz="4000" dirty="0"/>
              <a:t>)</a:t>
            </a:r>
          </a:p>
        </p:txBody>
      </p:sp>
    </p:spTree>
    <p:extLst>
      <p:ext uri="{BB962C8B-B14F-4D97-AF65-F5344CB8AC3E}">
        <p14:creationId xmlns:p14="http://schemas.microsoft.com/office/powerpoint/2010/main" val="1869164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590</TotalTime>
  <Words>3479</Words>
  <Application>Microsoft Office PowerPoint</Application>
  <PresentationFormat>Widescreen</PresentationFormat>
  <Paragraphs>252</Paragraphs>
  <Slides>47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Calibri Light</vt:lpstr>
      <vt:lpstr>Office Theme</vt:lpstr>
      <vt:lpstr>Proposed Constitution for the State of Israel</vt:lpstr>
      <vt:lpstr>Why? </vt:lpstr>
      <vt:lpstr>Intense Need</vt:lpstr>
      <vt:lpstr>Intense Challenge</vt:lpstr>
      <vt:lpstr>Acute Crisis I</vt:lpstr>
      <vt:lpstr>Acute Crisis II</vt:lpstr>
      <vt:lpstr>Acute Opportunity</vt:lpstr>
      <vt:lpstr>Acute Opportunity</vt:lpstr>
      <vt:lpstr>The Constitutional Solution</vt:lpstr>
      <vt:lpstr>A Fundamental Tension</vt:lpstr>
      <vt:lpstr>Recognizing what Separates Us</vt:lpstr>
      <vt:lpstr>What is a Stream (זרם)?</vt:lpstr>
      <vt:lpstr>How is a Stream formed?</vt:lpstr>
      <vt:lpstr>Powers of a Stream</vt:lpstr>
      <vt:lpstr>Powers of the Constitutional Assembly</vt:lpstr>
      <vt:lpstr>Special Voting Considerations</vt:lpstr>
      <vt:lpstr>The Knesset Role</vt:lpstr>
      <vt:lpstr>How would it work?</vt:lpstr>
      <vt:lpstr>Streams Recognize Reality</vt:lpstr>
      <vt:lpstr>Building Bridges</vt:lpstr>
      <vt:lpstr>Clusters Draw Us Together</vt:lpstr>
      <vt:lpstr>What is a Cluster</vt:lpstr>
      <vt:lpstr>What does a Cluster do?</vt:lpstr>
      <vt:lpstr>How does a Cluster Moderate?</vt:lpstr>
      <vt:lpstr>Streams &amp; Clusters</vt:lpstr>
      <vt:lpstr>Jewish Protection</vt:lpstr>
      <vt:lpstr>The Cultural Identity Distinction</vt:lpstr>
      <vt:lpstr>Who is a Jew?</vt:lpstr>
      <vt:lpstr>Recognizing Reality</vt:lpstr>
      <vt:lpstr>International Standards</vt:lpstr>
      <vt:lpstr>Palestine &amp; Settlements</vt:lpstr>
      <vt:lpstr>Living in Fear</vt:lpstr>
      <vt:lpstr>The Constitutional Approach</vt:lpstr>
      <vt:lpstr>The Constitutional Approach</vt:lpstr>
      <vt:lpstr>Balance</vt:lpstr>
      <vt:lpstr>The Rest </vt:lpstr>
      <vt:lpstr>Courts, President, Prime Minister &amp; Knesset</vt:lpstr>
      <vt:lpstr>Risks</vt:lpstr>
      <vt:lpstr>Breakup of Society</vt:lpstr>
      <vt:lpstr>Education</vt:lpstr>
      <vt:lpstr>Lack of Standards</vt:lpstr>
      <vt:lpstr>Lebanon</vt:lpstr>
      <vt:lpstr>Municipalities</vt:lpstr>
      <vt:lpstr>Rights to X, Y and Z</vt:lpstr>
      <vt:lpstr>Split Stream Families</vt:lpstr>
      <vt:lpstr>Special Courts</vt:lpstr>
      <vt:lpstr>Viability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Constitution for the State of Israel</dc:title>
  <dc:creator>Joseph Cox</dc:creator>
  <cp:lastModifiedBy>Joseph Cox</cp:lastModifiedBy>
  <cp:revision>21</cp:revision>
  <dcterms:created xsi:type="dcterms:W3CDTF">2023-07-22T20:30:23Z</dcterms:created>
  <dcterms:modified xsi:type="dcterms:W3CDTF">2023-08-11T05:16:14Z</dcterms:modified>
</cp:coreProperties>
</file>